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713" r:id="rId2"/>
  </p:sldMasterIdLst>
  <p:notesMasterIdLst>
    <p:notesMasterId r:id="rId76"/>
  </p:notesMasterIdLst>
  <p:handoutMasterIdLst>
    <p:handoutMasterId r:id="rId77"/>
  </p:handoutMasterIdLst>
  <p:sldIdLst>
    <p:sldId id="623" r:id="rId3"/>
    <p:sldId id="598" r:id="rId4"/>
    <p:sldId id="625" r:id="rId5"/>
    <p:sldId id="642" r:id="rId6"/>
    <p:sldId id="643" r:id="rId7"/>
    <p:sldId id="644" r:id="rId8"/>
    <p:sldId id="645" r:id="rId9"/>
    <p:sldId id="626" r:id="rId10"/>
    <p:sldId id="629" r:id="rId11"/>
    <p:sldId id="630" r:id="rId12"/>
    <p:sldId id="665" r:id="rId13"/>
    <p:sldId id="631" r:id="rId14"/>
    <p:sldId id="632" r:id="rId15"/>
    <p:sldId id="627" r:id="rId16"/>
    <p:sldId id="655" r:id="rId17"/>
    <p:sldId id="656" r:id="rId18"/>
    <p:sldId id="682" r:id="rId19"/>
    <p:sldId id="657" r:id="rId20"/>
    <p:sldId id="599" r:id="rId21"/>
    <p:sldId id="666" r:id="rId22"/>
    <p:sldId id="633" r:id="rId23"/>
    <p:sldId id="667" r:id="rId24"/>
    <p:sldId id="668" r:id="rId25"/>
    <p:sldId id="628" r:id="rId26"/>
    <p:sldId id="654" r:id="rId27"/>
    <p:sldId id="685" r:id="rId28"/>
    <p:sldId id="653" r:id="rId29"/>
    <p:sldId id="646" r:id="rId30"/>
    <p:sldId id="647" r:id="rId31"/>
    <p:sldId id="600" r:id="rId32"/>
    <p:sldId id="675" r:id="rId33"/>
    <p:sldId id="672" r:id="rId34"/>
    <p:sldId id="673" r:id="rId35"/>
    <p:sldId id="634" r:id="rId36"/>
    <p:sldId id="674" r:id="rId37"/>
    <p:sldId id="635" r:id="rId38"/>
    <p:sldId id="601" r:id="rId39"/>
    <p:sldId id="676" r:id="rId40"/>
    <p:sldId id="686" r:id="rId41"/>
    <p:sldId id="636" r:id="rId42"/>
    <p:sldId id="677" r:id="rId43"/>
    <p:sldId id="637" r:id="rId44"/>
    <p:sldId id="638" r:id="rId45"/>
    <p:sldId id="648" r:id="rId46"/>
    <p:sldId id="649" r:id="rId47"/>
    <p:sldId id="650" r:id="rId48"/>
    <p:sldId id="651" r:id="rId49"/>
    <p:sldId id="669" r:id="rId50"/>
    <p:sldId id="670" r:id="rId51"/>
    <p:sldId id="603" r:id="rId52"/>
    <p:sldId id="658" r:id="rId53"/>
    <p:sldId id="678" r:id="rId54"/>
    <p:sldId id="639" r:id="rId55"/>
    <p:sldId id="659" r:id="rId56"/>
    <p:sldId id="640" r:id="rId57"/>
    <p:sldId id="660" r:id="rId58"/>
    <p:sldId id="679" r:id="rId59"/>
    <p:sldId id="680" r:id="rId60"/>
    <p:sldId id="661" r:id="rId61"/>
    <p:sldId id="681" r:id="rId62"/>
    <p:sldId id="683" r:id="rId63"/>
    <p:sldId id="605" r:id="rId64"/>
    <p:sldId id="687" r:id="rId65"/>
    <p:sldId id="688" r:id="rId66"/>
    <p:sldId id="662" r:id="rId67"/>
    <p:sldId id="663" r:id="rId68"/>
    <p:sldId id="664" r:id="rId69"/>
    <p:sldId id="671" r:id="rId70"/>
    <p:sldId id="689" r:id="rId71"/>
    <p:sldId id="690" r:id="rId72"/>
    <p:sldId id="691" r:id="rId73"/>
    <p:sldId id="692" r:id="rId74"/>
    <p:sldId id="684" r:id="rId75"/>
  </p:sldIdLst>
  <p:sldSz cx="9144000" cy="6858000" type="screen4x3"/>
  <p:notesSz cx="7010400" cy="9296400"/>
  <p:defaultTextStyle>
    <a:defPPr>
      <a:defRPr lang="en-US"/>
    </a:defPPr>
    <a:lvl1pPr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1pPr>
    <a:lvl2pPr marL="4572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2pPr>
    <a:lvl3pPr marL="9144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3pPr>
    <a:lvl4pPr marL="13716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4pPr>
    <a:lvl5pPr marL="18288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9966"/>
    <a:srgbClr val="EFFDFF"/>
    <a:srgbClr val="336699"/>
    <a:srgbClr val="E1FFFF"/>
    <a:srgbClr val="800000"/>
    <a:srgbClr val="FFFF66"/>
    <a:srgbClr val="FFFFCC"/>
    <a:srgbClr val="66CC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5" autoAdjust="0"/>
    <p:restoredTop sz="99369" autoAdjust="0"/>
  </p:normalViewPr>
  <p:slideViewPr>
    <p:cSldViewPr snapToGrid="0" snapToObjects="1">
      <p:cViewPr varScale="1">
        <p:scale>
          <a:sx n="85" d="100"/>
          <a:sy n="85" d="100"/>
        </p:scale>
        <p:origin x="-1344" y="-72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9110"/>
    </p:cViewPr>
  </p:sorterViewPr>
  <p:notesViewPr>
    <p:cSldViewPr snapToGrid="0" snapToObjects="1">
      <p:cViewPr varScale="1">
        <p:scale>
          <a:sx n="81" d="100"/>
          <a:sy n="81" d="100"/>
        </p:scale>
        <p:origin x="-2304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194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defTabSz="932215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206" y="0"/>
            <a:ext cx="3037194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algn="r" defTabSz="932215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1902"/>
            <a:ext cx="3037194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defTabSz="932215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206" y="8831902"/>
            <a:ext cx="3037194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algn="r" defTabSz="932215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D0C191F0-7265-4FC6-B8D3-F88E44CD5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7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194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defTabSz="932215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206" y="0"/>
            <a:ext cx="3037194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algn="r" defTabSz="932215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398" y="4415148"/>
            <a:ext cx="5141606" cy="418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1902"/>
            <a:ext cx="3037194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defTabSz="932215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206" y="8831902"/>
            <a:ext cx="3037194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algn="r" defTabSz="932215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ACA8CBC4-257C-4E7D-B9E1-4DC597EC1C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499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40913F-ECA3-4F55-AFB4-5B7F020FB6A8}" type="slidenum">
              <a:rPr lang="en-US"/>
              <a:pPr/>
              <a:t>10</a:t>
            </a:fld>
            <a:endParaRPr lang="en-US"/>
          </a:p>
        </p:txBody>
      </p:sp>
      <p:sp>
        <p:nvSpPr>
          <p:cNvPr id="269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40913F-ECA3-4F55-AFB4-5B7F020FB6A8}" type="slidenum">
              <a:rPr lang="en-US"/>
              <a:pPr/>
              <a:t>11</a:t>
            </a:fld>
            <a:endParaRPr lang="en-US"/>
          </a:p>
        </p:txBody>
      </p:sp>
      <p:sp>
        <p:nvSpPr>
          <p:cNvPr id="269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40913F-ECA3-4F55-AFB4-5B7F020FB6A8}" type="slidenum">
              <a:rPr lang="en-US"/>
              <a:pPr/>
              <a:t>12</a:t>
            </a:fld>
            <a:endParaRPr lang="en-US"/>
          </a:p>
        </p:txBody>
      </p:sp>
      <p:sp>
        <p:nvSpPr>
          <p:cNvPr id="269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40913F-ECA3-4F55-AFB4-5B7F020FB6A8}" type="slidenum">
              <a:rPr lang="en-US"/>
              <a:pPr/>
              <a:t>13</a:t>
            </a:fld>
            <a:endParaRPr lang="en-US"/>
          </a:p>
        </p:txBody>
      </p:sp>
      <p:sp>
        <p:nvSpPr>
          <p:cNvPr id="269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F91C8F-840E-4FB7-B915-EB4AB7795A69}" type="slidenum">
              <a:rPr lang="en-US"/>
              <a:pPr/>
              <a:t>14</a:t>
            </a:fld>
            <a:endParaRPr lang="en-US"/>
          </a:p>
        </p:txBody>
      </p:sp>
      <p:sp>
        <p:nvSpPr>
          <p:cNvPr id="269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F91C8F-840E-4FB7-B915-EB4AB7795A69}" type="slidenum">
              <a:rPr lang="en-US"/>
              <a:pPr/>
              <a:t>15</a:t>
            </a:fld>
            <a:endParaRPr lang="en-US"/>
          </a:p>
        </p:txBody>
      </p:sp>
      <p:sp>
        <p:nvSpPr>
          <p:cNvPr id="269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F91C8F-840E-4FB7-B915-EB4AB7795A69}" type="slidenum">
              <a:rPr lang="en-US"/>
              <a:pPr/>
              <a:t>16</a:t>
            </a:fld>
            <a:endParaRPr lang="en-US"/>
          </a:p>
        </p:txBody>
      </p:sp>
      <p:sp>
        <p:nvSpPr>
          <p:cNvPr id="269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F91C8F-840E-4FB7-B915-EB4AB7795A69}" type="slidenum">
              <a:rPr lang="en-US"/>
              <a:pPr/>
              <a:t>17</a:t>
            </a:fld>
            <a:endParaRPr lang="en-US"/>
          </a:p>
        </p:txBody>
      </p:sp>
      <p:sp>
        <p:nvSpPr>
          <p:cNvPr id="269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40913F-ECA3-4F55-AFB4-5B7F020FB6A8}" type="slidenum">
              <a:rPr lang="en-US"/>
              <a:pPr/>
              <a:t>18</a:t>
            </a:fld>
            <a:endParaRPr lang="en-US"/>
          </a:p>
        </p:txBody>
      </p:sp>
      <p:sp>
        <p:nvSpPr>
          <p:cNvPr id="269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http://www.flickr.com/photos/50894390@N03/4724562099/, http://www.flickr.com/photos/26097071@N05/5356419464/</a:t>
            </a:r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29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37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29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296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29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29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27384" eaLnBrk="1" hangingPunct="1">
              <a:defRPr/>
            </a:pPr>
            <a:r>
              <a:rPr lang="en-US" dirty="0" smtClean="0"/>
              <a:t>http://www.flickr.com/photos/75001512@N00/4864207213/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27384" eaLnBrk="1" hangingPunct="1">
              <a:defRPr/>
            </a:pPr>
            <a:r>
              <a:rPr lang="en-US" dirty="0" smtClean="0"/>
              <a:t>http://www.flickr.com/photos/75001512@N00/4864207213/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37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D776C9-5C98-485A-A52F-5F2F2917EFE3}" type="slidenum">
              <a:rPr lang="en-US"/>
              <a:pPr/>
              <a:t>3</a:t>
            </a:fld>
            <a:endParaRPr lang="en-US"/>
          </a:p>
        </p:txBody>
      </p:sp>
      <p:sp>
        <p:nvSpPr>
          <p:cNvPr id="269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http://www.flickr.com/photos/40567541@N08/8203770880/</a:t>
            </a: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755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755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75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755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755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755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755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077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077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07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D776C9-5C98-485A-A52F-5F2F2917EFE3}" type="slidenum">
              <a:rPr lang="en-US"/>
              <a:pPr/>
              <a:t>4</a:t>
            </a:fld>
            <a:endParaRPr lang="en-US"/>
          </a:p>
        </p:txBody>
      </p:sp>
      <p:sp>
        <p:nvSpPr>
          <p:cNvPr id="269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077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077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077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077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37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D776C9-5C98-485A-A52F-5F2F2917EFE3}" type="slidenum">
              <a:rPr lang="en-US"/>
              <a:pPr/>
              <a:t>5</a:t>
            </a:fld>
            <a:endParaRPr lang="en-US"/>
          </a:p>
        </p:txBody>
      </p:sp>
      <p:sp>
        <p:nvSpPr>
          <p:cNvPr id="269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http://www.flickr.com/photos/81723626@N00/1340695074/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11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http://www.flickr.com/photos/81723626@N00/1340695074/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11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http://www.flickr.com/photos/81723626@N00/1340695074/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11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http://upload.wikimedia.org/wikipedia/commons/6/64/Carter_and_Ford_in_a_debate%2C_September_23%2C_1976.jpg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11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http://upload.wikimedia.org/wikipedia/commons/6/64/Carter_and_Ford_in_a_debate%2C_September_23%2C_1976.jpg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11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http://www.flickr.com/photos/25048019@N03/2387819462/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11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http://www.flickr.com/photos/25048019@N03/2387819462/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11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http://www.flickr.com/photos/25048019@N03/2387819462/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11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http://www.flickr.com/photos/25048019@N03/2387819462/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11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http://www.flickr.com/photos/25834786@N03/3316422085/, http://www.flickr.com/photos/60309882@N00/3041590472/, http://www.flickr.com/photos/29705797@N00/2892873127/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1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D776C9-5C98-485A-A52F-5F2F2917EFE3}" type="slidenum">
              <a:rPr lang="en-US"/>
              <a:pPr/>
              <a:t>6</a:t>
            </a:fld>
            <a:endParaRPr lang="en-US"/>
          </a:p>
        </p:txBody>
      </p:sp>
      <p:sp>
        <p:nvSpPr>
          <p:cNvPr id="269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http://www.flickr.com/photos/25834786@N03/3316422085/, http://www.flickr.com/photos/60309882@N00/3041590472/, http://www.flickr.com/photos/29705797@N00/2892873127/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116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http://www.flickr.com/photos/25834786@N03/3316422085/, http://www.flickr.com/photos/60309882@N00/3041590472/, http://www.flickr.com/photos/29705797@N00/2892873127/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211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7384">
              <a:defRPr/>
            </a:pPr>
            <a:r>
              <a:rPr lang="en-US" dirty="0" smtClean="0"/>
              <a:t>http://www.flickr.com/photos/69621323@N00/4057676074/, http://www.flickr.com/photos/99472898@N00/4089072700/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258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7384">
              <a:defRPr/>
            </a:pPr>
            <a:r>
              <a:rPr lang="en-US" dirty="0" smtClean="0"/>
              <a:t>http://www.flickr.com/photos/69621323@N00/4057676074/, http://www.flickr.com/photos/99472898@N00/4089072700/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2587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7384">
              <a:defRPr/>
            </a:pPr>
            <a:r>
              <a:rPr lang="en-US" dirty="0" smtClean="0"/>
              <a:t>http://www.flickr.com/photos/69621323@N00/4057676074/, http://www.flickr.com/photos/99472898@N00/4089072700/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258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7384">
              <a:defRPr/>
            </a:pPr>
            <a:r>
              <a:rPr lang="en-US" dirty="0" smtClean="0"/>
              <a:t>http://www.flickr.com/photos/27446438@N07/4846712316/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258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7384">
              <a:defRPr/>
            </a:pPr>
            <a:r>
              <a:rPr lang="en-US" dirty="0" smtClean="0"/>
              <a:t>http://www.flickr.com/photos/27446438@N07/4846712316/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258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7384">
              <a:defRPr/>
            </a:pPr>
            <a:r>
              <a:rPr lang="en-US" dirty="0" smtClean="0"/>
              <a:t>http://www.flickr.com/photos/27446438@N07/4846712316/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258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7384">
              <a:defRPr/>
            </a:pPr>
            <a:r>
              <a:rPr lang="en-US" dirty="0" smtClean="0"/>
              <a:t>http://www.flickr.com/photos/27446438@N07/4846712316/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258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7384">
              <a:defRPr/>
            </a:pPr>
            <a:r>
              <a:rPr lang="en-US" dirty="0" smtClean="0"/>
              <a:t>http://www.flickr.com/photos/27446438@N07/4846712316/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258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D776C9-5C98-485A-A52F-5F2F2917EFE3}" type="slidenum">
              <a:rPr lang="en-US"/>
              <a:pPr/>
              <a:t>7</a:t>
            </a:fld>
            <a:endParaRPr lang="en-US"/>
          </a:p>
        </p:txBody>
      </p:sp>
      <p:sp>
        <p:nvSpPr>
          <p:cNvPr id="269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http://www.flickr.com/photos/52736525@N07/8044851757,</a:t>
            </a:r>
            <a:r>
              <a:rPr lang="en-US" baseline="0" dirty="0" smtClean="0"/>
              <a:t> http://www.flickr.com/photos/39747297@N05/5229733647/</a:t>
            </a:r>
            <a:endParaRPr lang="en-US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7384">
              <a:defRPr/>
            </a:pPr>
            <a:r>
              <a:rPr lang="en-US" dirty="0" smtClean="0"/>
              <a:t>http://www.flickr.com/photos/27446438@N07/4846712316/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258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7384">
              <a:defRPr/>
            </a:pPr>
            <a:r>
              <a:rPr lang="en-US" dirty="0" smtClean="0"/>
              <a:t>http://www.flickr.com/photos/27446438@N07/4846712316/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258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7384">
              <a:defRPr/>
            </a:pPr>
            <a:r>
              <a:rPr lang="en-US" dirty="0" smtClean="0"/>
              <a:t>http://www.flickr.com/photos/27446438@N07/4846712316/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258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7384">
              <a:defRPr/>
            </a:pPr>
            <a:r>
              <a:rPr lang="en-US" dirty="0" smtClean="0"/>
              <a:t>http://www.flickr.com/photos/27446438@N07/4846712316/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25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40913F-ECA3-4F55-AFB4-5B7F020FB6A8}" type="slidenum">
              <a:rPr lang="en-US"/>
              <a:pPr/>
              <a:t>8</a:t>
            </a:fld>
            <a:endParaRPr lang="en-US"/>
          </a:p>
        </p:txBody>
      </p:sp>
      <p:sp>
        <p:nvSpPr>
          <p:cNvPr id="269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40913F-ECA3-4F55-AFB4-5B7F020FB6A8}" type="slidenum">
              <a:rPr lang="en-US"/>
              <a:pPr/>
              <a:t>9</a:t>
            </a:fld>
            <a:endParaRPr lang="en-US"/>
          </a:p>
        </p:txBody>
      </p:sp>
      <p:sp>
        <p:nvSpPr>
          <p:cNvPr id="269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>
              <a:latin typeface="Times New Roman" pitchFamily="18" charset="0"/>
              <a:ea typeface="宋体" pitchFamily="1" charset="-122"/>
              <a:cs typeface="+mn-cs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2/19/2013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2/19/2013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2/19/2013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2/19/2013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2/19/2013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2/19/2013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2/19/2013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2/19/2013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2/19/2013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2/19/2013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2/19/2013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400" y="57150"/>
            <a:ext cx="6452586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rIns="0">
            <a:spAutoFit/>
          </a:bodyPr>
          <a:lstStyle/>
          <a:p>
            <a:pPr>
              <a:defRPr/>
            </a:pPr>
            <a:r>
              <a:rPr lang="en-US" altLang="zh-CN" dirty="0" smtClean="0">
                <a:solidFill>
                  <a:schemeClr val="accent2"/>
                </a:solidFill>
              </a:rPr>
              <a:t>OS Support for</a:t>
            </a:r>
            <a:r>
              <a:rPr lang="en-US" altLang="zh-CN" baseline="0" dirty="0" smtClean="0">
                <a:solidFill>
                  <a:schemeClr val="accent2"/>
                </a:solidFill>
              </a:rPr>
              <a:t> Programming Concurrent &amp; Networked Software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94380" y="57150"/>
            <a:ext cx="2297113" cy="3416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defRPr/>
            </a:pPr>
            <a:r>
              <a:rPr lang="en-US" altLang="zh-CN">
                <a:solidFill>
                  <a:schemeClr val="accent2"/>
                </a:solidFill>
                <a:ea typeface="宋体" pitchFamily="1" charset="-122"/>
                <a:cs typeface="+mn-cs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B94337BD-2C91-44FC-B100-2A7003AD1CD6}" type="slidenum">
              <a:rPr lang="en-US" altLang="zh-CN" b="1">
                <a:ea typeface="宋体" pitchFamily="1" charset="-122"/>
                <a:cs typeface="+mn-cs"/>
              </a:rPr>
              <a:pPr>
                <a:defRPr/>
              </a:pPr>
              <a:t>‹#›</a:t>
            </a:fld>
            <a:endParaRPr lang="en-US" altLang="zh-CN" b="1" dirty="0">
              <a:ea typeface="宋体" pitchFamily="1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2/19/2013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elect_(Unix)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tatic.usenix.org/event/usenix99/full_papers/banga/banga_html/final2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PDF/IPC_SAP-92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erkeley_socket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Resource_Acquisition_Is_Initialization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0" y="258806"/>
            <a:ext cx="91440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OS  Support for </a:t>
            </a: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Programming </a:t>
            </a: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/>
            </a:r>
            <a:br>
              <a:rPr lang="en-US" sz="4000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</a:b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Concurrent &amp; Networked Software: Part 1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89964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Features of the Socket API</a:t>
            </a:r>
            <a:endParaRPr lang="en-US" sz="3200" dirty="0"/>
          </a:p>
        </p:txBody>
      </p:sp>
      <p:sp>
        <p:nvSpPr>
          <p:cNvPr id="2068491" name="Rectangle 11"/>
          <p:cNvSpPr>
            <a:spLocks noChangeArrowheads="1"/>
          </p:cNvSpPr>
          <p:nvPr/>
        </p:nvSpPr>
        <p:spPr bwMode="auto">
          <a:xfrm>
            <a:off x="554" y="1077440"/>
            <a:ext cx="3289488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b="1" dirty="0" smtClean="0"/>
              <a:t>Data </a:t>
            </a:r>
            <a:r>
              <a:rPr lang="en-US" sz="2000" b="1" dirty="0"/>
              <a:t>transfer mechanisms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P</a:t>
            </a:r>
            <a:r>
              <a:rPr lang="en-US" sz="2000" dirty="0" smtClean="0"/>
              <a:t>rovides </a:t>
            </a:r>
            <a:r>
              <a:rPr lang="en-US" sz="2000" dirty="0"/>
              <a:t>functions to </a:t>
            </a:r>
            <a:r>
              <a:rPr lang="en-US" sz="2000" dirty="0" smtClean="0"/>
              <a:t>send &amp; receive </a:t>
            </a:r>
            <a:r>
              <a:rPr lang="en-US" sz="2000" dirty="0"/>
              <a:t>data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via </a:t>
            </a:r>
            <a:r>
              <a:rPr lang="en-US" sz="2000" dirty="0"/>
              <a:t>socket </a:t>
            </a:r>
            <a:r>
              <a:rPr lang="en-US" sz="2000" dirty="0" smtClean="0"/>
              <a:t>handles</a:t>
            </a:r>
            <a:endParaRPr lang="en-US" sz="20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117432"/>
              </p:ext>
            </p:extLst>
          </p:nvPr>
        </p:nvGraphicFramePr>
        <p:xfrm>
          <a:off x="3160417" y="1077440"/>
          <a:ext cx="5710518" cy="4937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31499"/>
                <a:gridCol w="3779019"/>
              </a:tblGrid>
              <a:tr h="190981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send()</a:t>
                      </a:r>
                      <a:br>
                        <a:rPr lang="en-US" dirty="0" smtClean="0"/>
                      </a:br>
                      <a:r>
                        <a:rPr lang="en-US" dirty="0" err="1" smtClean="0"/>
                        <a:t>recv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Transmit &amp; receive buffers</a:t>
                      </a:r>
                      <a:r>
                        <a:rPr lang="en-US" baseline="0" dirty="0" smtClean="0"/>
                        <a:t> of data via a particular I/O handle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sendto</a:t>
                      </a:r>
                      <a:r>
                        <a:rPr lang="en-US" dirty="0" smtClean="0"/>
                        <a:t>()</a:t>
                      </a:r>
                      <a:br>
                        <a:rPr lang="en-US" dirty="0" smtClean="0"/>
                      </a:br>
                      <a:r>
                        <a:rPr lang="en-US" dirty="0" err="1" smtClean="0"/>
                        <a:t>recvfrom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Exchanges connectionless datagrams, where each </a:t>
                      </a:r>
                      <a:r>
                        <a:rPr lang="en-US" dirty="0" err="1" smtClean="0"/>
                        <a:t>sendto</a:t>
                      </a:r>
                      <a:r>
                        <a:rPr lang="en-US" dirty="0" smtClean="0"/>
                        <a:t>()</a:t>
                      </a:r>
                      <a:r>
                        <a:rPr lang="en-US" baseline="0" dirty="0" smtClean="0"/>
                        <a:t> call provides the networking address of the </a:t>
                      </a:r>
                      <a:r>
                        <a:rPr lang="en-US" baseline="0" dirty="0" err="1" smtClean="0"/>
                        <a:t>recepient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read()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write()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Receive &amp; transmit buffers of data via a particular handle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readv</a:t>
                      </a:r>
                      <a:r>
                        <a:rPr lang="en-US" dirty="0" smtClean="0"/>
                        <a:t>()</a:t>
                      </a:r>
                      <a:br>
                        <a:rPr lang="en-US" dirty="0" smtClean="0"/>
                      </a:br>
                      <a:r>
                        <a:rPr lang="en-US" dirty="0" err="1" smtClean="0"/>
                        <a:t>writev</a:t>
                      </a:r>
                      <a:r>
                        <a:rPr lang="en-US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Supports scatter-read &amp; gather-write semantics, respectively, to optimize mode switching</a:t>
                      </a:r>
                      <a:r>
                        <a:rPr lang="en-US" baseline="0" dirty="0" smtClean="0"/>
                        <a:t> &amp; simplify memory management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sendmsg</a:t>
                      </a:r>
                      <a:r>
                        <a:rPr lang="en-US" dirty="0" smtClean="0"/>
                        <a:t>()</a:t>
                      </a:r>
                      <a:br>
                        <a:rPr lang="en-US" dirty="0" smtClean="0"/>
                      </a:br>
                      <a:r>
                        <a:rPr lang="en-US" dirty="0" err="1" smtClean="0"/>
                        <a:t>recvmsg</a:t>
                      </a:r>
                      <a:r>
                        <a:rPr lang="en-US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General-purpose</a:t>
                      </a:r>
                      <a:r>
                        <a:rPr lang="en-US" baseline="0" dirty="0" smtClean="0"/>
                        <a:t> functions that subsume the behavior of other data transfer functions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 bwMode="auto">
          <a:xfrm>
            <a:off x="3151452" y="1453485"/>
            <a:ext cx="5710518" cy="1815523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Line Callout 1 5"/>
          <p:cNvSpPr/>
          <p:nvPr/>
        </p:nvSpPr>
        <p:spPr bwMode="auto">
          <a:xfrm>
            <a:off x="1209994" y="3092584"/>
            <a:ext cx="1202394" cy="707886"/>
          </a:xfrm>
          <a:prstGeom prst="borderCallout1">
            <a:avLst>
              <a:gd name="adj1" fmla="val 48210"/>
              <a:gd name="adj2" fmla="val 102158"/>
              <a:gd name="adj3" fmla="val 10639"/>
              <a:gd name="adj4" fmla="val 15918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i="1" dirty="0" smtClean="0"/>
              <a:t>Socket functions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8384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Callout 1 5"/>
          <p:cNvSpPr/>
          <p:nvPr/>
        </p:nvSpPr>
        <p:spPr bwMode="auto">
          <a:xfrm>
            <a:off x="1272747" y="4966208"/>
            <a:ext cx="1202394" cy="707886"/>
          </a:xfrm>
          <a:prstGeom prst="borderCallout1">
            <a:avLst>
              <a:gd name="adj1" fmla="val 48210"/>
              <a:gd name="adj2" fmla="val 102158"/>
              <a:gd name="adj3" fmla="val 10639"/>
              <a:gd name="adj4" fmla="val 15918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i="1" dirty="0" smtClean="0"/>
              <a:t>POSIX functions</a:t>
            </a:r>
            <a:endParaRPr lang="en-US" sz="2000" dirty="0"/>
          </a:p>
        </p:txBody>
      </p:sp>
      <p:sp>
        <p:nvSpPr>
          <p:cNvPr id="206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Features of the Socket API</a:t>
            </a:r>
            <a:endParaRPr lang="en-US" sz="3200" dirty="0"/>
          </a:p>
        </p:txBody>
      </p:sp>
      <p:sp>
        <p:nvSpPr>
          <p:cNvPr id="2068491" name="Rectangle 11"/>
          <p:cNvSpPr>
            <a:spLocks noChangeArrowheads="1"/>
          </p:cNvSpPr>
          <p:nvPr/>
        </p:nvSpPr>
        <p:spPr bwMode="auto">
          <a:xfrm>
            <a:off x="554" y="1077440"/>
            <a:ext cx="3289488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b="1" dirty="0" smtClean="0"/>
              <a:t>Data </a:t>
            </a:r>
            <a:r>
              <a:rPr lang="en-US" sz="2000" b="1" dirty="0"/>
              <a:t>transfer mechanisms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P</a:t>
            </a:r>
            <a:r>
              <a:rPr lang="en-US" sz="2000" dirty="0" smtClean="0"/>
              <a:t>rovides </a:t>
            </a:r>
            <a:r>
              <a:rPr lang="en-US" sz="2000" dirty="0"/>
              <a:t>functions to </a:t>
            </a:r>
            <a:r>
              <a:rPr lang="en-US" sz="2000" dirty="0" smtClean="0"/>
              <a:t>send &amp; receive </a:t>
            </a:r>
            <a:r>
              <a:rPr lang="en-US" sz="2000" dirty="0"/>
              <a:t>data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via </a:t>
            </a:r>
            <a:r>
              <a:rPr lang="en-US" sz="2000" dirty="0"/>
              <a:t>socket </a:t>
            </a:r>
            <a:r>
              <a:rPr lang="en-US" sz="2000" dirty="0" smtClean="0"/>
              <a:t>handles</a:t>
            </a:r>
            <a:endParaRPr lang="en-US" sz="20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329633"/>
              </p:ext>
            </p:extLst>
          </p:nvPr>
        </p:nvGraphicFramePr>
        <p:xfrm>
          <a:off x="3160417" y="1077440"/>
          <a:ext cx="5710518" cy="4937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31499"/>
                <a:gridCol w="3779019"/>
              </a:tblGrid>
              <a:tr h="190981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send()</a:t>
                      </a:r>
                      <a:br>
                        <a:rPr lang="en-US" dirty="0" smtClean="0"/>
                      </a:br>
                      <a:r>
                        <a:rPr lang="en-US" dirty="0" err="1" smtClean="0"/>
                        <a:t>recv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Transmit &amp; receive buffers</a:t>
                      </a:r>
                      <a:r>
                        <a:rPr lang="en-US" baseline="0" dirty="0" smtClean="0"/>
                        <a:t> of data via a particular I/O handle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sendto</a:t>
                      </a:r>
                      <a:r>
                        <a:rPr lang="en-US" dirty="0" smtClean="0"/>
                        <a:t>()</a:t>
                      </a:r>
                      <a:br>
                        <a:rPr lang="en-US" dirty="0" smtClean="0"/>
                      </a:br>
                      <a:r>
                        <a:rPr lang="en-US" dirty="0" err="1" smtClean="0"/>
                        <a:t>recvfrom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Exchanges connectionless datagrams, where each </a:t>
                      </a:r>
                      <a:r>
                        <a:rPr lang="en-US" dirty="0" err="1" smtClean="0"/>
                        <a:t>sendto</a:t>
                      </a:r>
                      <a:r>
                        <a:rPr lang="en-US" dirty="0" smtClean="0"/>
                        <a:t>()</a:t>
                      </a:r>
                      <a:r>
                        <a:rPr lang="en-US" baseline="0" dirty="0" smtClean="0"/>
                        <a:t> call provides the networking address of the </a:t>
                      </a:r>
                      <a:r>
                        <a:rPr lang="en-US" baseline="0" dirty="0" err="1" smtClean="0"/>
                        <a:t>recepient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read()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write()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Receive &amp; transmit buffers of data via a particular handle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readv</a:t>
                      </a:r>
                      <a:r>
                        <a:rPr lang="en-US" dirty="0" smtClean="0"/>
                        <a:t>()</a:t>
                      </a:r>
                      <a:br>
                        <a:rPr lang="en-US" dirty="0" smtClean="0"/>
                      </a:br>
                      <a:r>
                        <a:rPr lang="en-US" dirty="0" err="1" smtClean="0"/>
                        <a:t>writev</a:t>
                      </a:r>
                      <a:r>
                        <a:rPr lang="en-US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Supports scatter-read &amp; gather-write semantics, respectively, to optimize mode switching</a:t>
                      </a:r>
                      <a:r>
                        <a:rPr lang="en-US" baseline="0" dirty="0" smtClean="0"/>
                        <a:t> &amp; simplify memory management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sendmsg</a:t>
                      </a:r>
                      <a:r>
                        <a:rPr lang="en-US" dirty="0" smtClean="0"/>
                        <a:t>()</a:t>
                      </a:r>
                      <a:br>
                        <a:rPr lang="en-US" dirty="0" smtClean="0"/>
                      </a:br>
                      <a:r>
                        <a:rPr lang="en-US" dirty="0" err="1" smtClean="0"/>
                        <a:t>recvmsg</a:t>
                      </a:r>
                      <a:r>
                        <a:rPr lang="en-US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General-purpose</a:t>
                      </a:r>
                      <a:r>
                        <a:rPr lang="en-US" baseline="0" dirty="0" smtClean="0"/>
                        <a:t> functions that subsume the behavior of other data transfer functions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 bwMode="auto">
          <a:xfrm>
            <a:off x="3160417" y="3264408"/>
            <a:ext cx="5710518" cy="275079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351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Features of the Socket API</a:t>
            </a:r>
            <a:endParaRPr lang="en-US" sz="3200" dirty="0"/>
          </a:p>
        </p:txBody>
      </p:sp>
      <p:sp>
        <p:nvSpPr>
          <p:cNvPr id="2068491" name="Rectangle 11"/>
          <p:cNvSpPr>
            <a:spLocks noChangeArrowheads="1"/>
          </p:cNvSpPr>
          <p:nvPr/>
        </p:nvSpPr>
        <p:spPr bwMode="auto">
          <a:xfrm>
            <a:off x="553" y="1077440"/>
            <a:ext cx="3907418" cy="4016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3018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b="1" dirty="0" smtClean="0"/>
              <a:t>Options </a:t>
            </a:r>
            <a:br>
              <a:rPr lang="en-US" sz="2000" b="1" dirty="0" smtClean="0"/>
            </a:br>
            <a:r>
              <a:rPr lang="en-US" sz="2000" b="1" dirty="0" smtClean="0"/>
              <a:t>management</a:t>
            </a:r>
            <a:endParaRPr lang="en-US" sz="2000" b="1" dirty="0"/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Provides functions </a:t>
            </a:r>
            <a:r>
              <a:rPr lang="en-US" sz="2000" dirty="0"/>
              <a:t>that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allow programmers </a:t>
            </a:r>
            <a:r>
              <a:rPr lang="en-US" sz="2000" dirty="0"/>
              <a:t>to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alter </a:t>
            </a:r>
            <a:r>
              <a:rPr lang="en-US" sz="2000" dirty="0"/>
              <a:t>default socket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&amp; protocols behavior</a:t>
            </a:r>
          </a:p>
          <a:p>
            <a:pPr marL="6810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e</a:t>
            </a:r>
            <a:r>
              <a:rPr lang="en-US" sz="2000" dirty="0" smtClean="0"/>
              <a:t>.g., enable multicasting, broadcasting</a:t>
            </a:r>
            <a:r>
              <a:rPr lang="en-US" sz="2000" dirty="0"/>
              <a:t>, </a:t>
            </a:r>
            <a:r>
              <a:rPr lang="en-US" sz="2000" dirty="0" smtClean="0"/>
              <a:t>modifying/ querying size </a:t>
            </a:r>
            <a:r>
              <a:rPr lang="en-US" sz="2000" dirty="0"/>
              <a:t>of transport </a:t>
            </a:r>
            <a:r>
              <a:rPr lang="en-US" sz="2000" dirty="0" smtClean="0"/>
              <a:t>buffers, enabling/disabling Nagle’s algorithm, etc.</a:t>
            </a: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664641"/>
              </p:ext>
            </p:extLst>
          </p:nvPr>
        </p:nvGraphicFramePr>
        <p:xfrm>
          <a:off x="3588751" y="1257151"/>
          <a:ext cx="5071155" cy="1651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15244"/>
                <a:gridCol w="335591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setsockopt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Modifies options in different protocol stack layers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getsockopt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Queries options in different protocol stack layers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58953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Features of the Socket API</a:t>
            </a:r>
            <a:endParaRPr lang="en-US" sz="3200" dirty="0"/>
          </a:p>
        </p:txBody>
      </p:sp>
      <p:sp>
        <p:nvSpPr>
          <p:cNvPr id="2068491" name="Rectangle 11"/>
          <p:cNvSpPr>
            <a:spLocks noChangeArrowheads="1"/>
          </p:cNvSpPr>
          <p:nvPr/>
        </p:nvSpPr>
        <p:spPr bwMode="auto">
          <a:xfrm>
            <a:off x="554" y="1077440"/>
            <a:ext cx="3244672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Network </a:t>
            </a:r>
            <a:br>
              <a:rPr lang="en-US" sz="2000" b="1" dirty="0" smtClean="0">
                <a:latin typeface="+mn-lt"/>
                <a:ea typeface="+mn-ea"/>
                <a:cs typeface="+mn-cs"/>
              </a:rPr>
            </a:br>
            <a:r>
              <a:rPr lang="en-US" sz="2000" b="1" dirty="0" smtClean="0">
                <a:latin typeface="+mn-lt"/>
                <a:ea typeface="+mn-ea"/>
                <a:cs typeface="+mn-cs"/>
              </a:rPr>
              <a:t>addressing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Provides functions </a:t>
            </a:r>
            <a:br>
              <a:rPr lang="en-US" sz="2000" dirty="0" smtClean="0"/>
            </a:br>
            <a:r>
              <a:rPr lang="en-US" sz="2000" dirty="0" smtClean="0"/>
              <a:t>to </a:t>
            </a:r>
            <a:r>
              <a:rPr lang="en-US" sz="2000" dirty="0"/>
              <a:t>resolve humanly </a:t>
            </a:r>
            <a:r>
              <a:rPr lang="en-US" sz="2000" dirty="0" smtClean="0"/>
              <a:t>readable names to </a:t>
            </a:r>
            <a:r>
              <a:rPr lang="en-US" sz="2000" dirty="0"/>
              <a:t>low-level network </a:t>
            </a:r>
            <a:r>
              <a:rPr lang="en-US" sz="2000" dirty="0" smtClean="0"/>
              <a:t>addresses, etc.</a:t>
            </a: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323244"/>
              </p:ext>
            </p:extLst>
          </p:nvPr>
        </p:nvGraphicFramePr>
        <p:xfrm>
          <a:off x="3245225" y="1077440"/>
          <a:ext cx="5567082" cy="2834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5316"/>
                <a:gridCol w="3361766"/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gethostbyname</a:t>
                      </a:r>
                      <a:r>
                        <a:rPr lang="en-US" dirty="0" smtClean="0"/>
                        <a:t>()</a:t>
                      </a:r>
                      <a:br>
                        <a:rPr lang="en-US" dirty="0" smtClean="0"/>
                      </a:br>
                      <a:r>
                        <a:rPr lang="en-US" dirty="0" err="1" smtClean="0"/>
                        <a:t>gethostbyaddr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Handle network address mapping</a:t>
                      </a:r>
                      <a:r>
                        <a:rPr lang="en-US" baseline="0" dirty="0" smtClean="0"/>
                        <a:t> between hostnames &amp; IPv4 addresses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getipnodebyname</a:t>
                      </a:r>
                      <a:r>
                        <a:rPr lang="en-US" dirty="0" smtClean="0"/>
                        <a:t>()</a:t>
                      </a:r>
                      <a:br>
                        <a:rPr lang="en-US" dirty="0" smtClean="0"/>
                      </a:br>
                      <a:r>
                        <a:rPr lang="en-US" dirty="0" err="1" smtClean="0"/>
                        <a:t>getipnodebyaddr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Handle network address</a:t>
                      </a:r>
                      <a:r>
                        <a:rPr lang="en-US" baseline="0" dirty="0" smtClean="0"/>
                        <a:t> mapping between hostnames &amp; IPv4/IPv6 addresses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getservbyname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Identifies services by their humanly readable names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084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190" y="1043637"/>
            <a:ext cx="6089650" cy="530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3459930" y="2911650"/>
            <a:ext cx="194310" cy="1079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 rot="315887">
            <a:off x="3466280" y="3853546"/>
            <a:ext cx="194310" cy="1079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6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76275" y="203948"/>
            <a:ext cx="7924800" cy="914400"/>
          </a:xfrm>
        </p:spPr>
        <p:txBody>
          <a:bodyPr/>
          <a:lstStyle/>
          <a:p>
            <a:r>
              <a:rPr lang="en-US" sz="3200" dirty="0"/>
              <a:t>Taxonomy of </a:t>
            </a:r>
            <a:r>
              <a:rPr lang="en-US" sz="3200" dirty="0" smtClean="0"/>
              <a:t>Sockets API </a:t>
            </a:r>
            <a:r>
              <a:rPr lang="en-US" sz="3200" dirty="0"/>
              <a:t>Dimensions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035476" y="2771051"/>
            <a:ext cx="836551" cy="337339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9524" y="909720"/>
            <a:ext cx="3396616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Type of communication service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e.g., streams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vs. datagrams vs. connected </a:t>
            </a:r>
            <a:r>
              <a:rPr lang="en-US" sz="2000" dirty="0">
                <a:latin typeface="+mn-lt"/>
                <a:ea typeface="+mn-ea"/>
                <a:cs typeface="+mn-cs"/>
              </a:rPr>
              <a:t>datagrams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5782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190" y="1043637"/>
            <a:ext cx="6089650" cy="530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 bwMode="auto">
          <a:xfrm>
            <a:off x="3459930" y="2911650"/>
            <a:ext cx="194310" cy="1079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 rot="315887">
            <a:off x="3466280" y="3853546"/>
            <a:ext cx="194310" cy="1079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6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76275" y="203948"/>
            <a:ext cx="7924800" cy="914400"/>
          </a:xfrm>
        </p:spPr>
        <p:txBody>
          <a:bodyPr/>
          <a:lstStyle/>
          <a:p>
            <a:r>
              <a:rPr lang="en-US" sz="3200" dirty="0"/>
              <a:t>Taxonomy of </a:t>
            </a:r>
            <a:r>
              <a:rPr lang="en-US" sz="3200" dirty="0" smtClean="0"/>
              <a:t>Sockets API </a:t>
            </a:r>
            <a:r>
              <a:rPr lang="en-US" sz="3200" dirty="0"/>
              <a:t>Dimensions</a:t>
            </a:r>
          </a:p>
        </p:txBody>
      </p:sp>
      <p:sp>
        <p:nvSpPr>
          <p:cNvPr id="10" name="Rectangle 9"/>
          <p:cNvSpPr/>
          <p:nvPr/>
        </p:nvSpPr>
        <p:spPr bwMode="auto">
          <a:xfrm rot="3366136">
            <a:off x="3896038" y="895772"/>
            <a:ext cx="859936" cy="1842013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9524" y="909720"/>
            <a:ext cx="3396616" cy="4016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Type of communication service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e.g., streams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vs. datagrams vs. connected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datagrams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Connection &amp; communication role</a:t>
            </a:r>
            <a:endParaRPr lang="en-US" sz="2000" b="1" dirty="0">
              <a:latin typeface="+mn-lt"/>
              <a:ea typeface="+mn-ea"/>
              <a:cs typeface="+mn-cs"/>
            </a:endParaRP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e.g., clients often initiate connections </a:t>
            </a:r>
            <a:r>
              <a:rPr lang="en-US" sz="2000" i="1" dirty="0">
                <a:latin typeface="+mn-lt"/>
                <a:ea typeface="+mn-ea"/>
                <a:cs typeface="+mn-cs"/>
              </a:rPr>
              <a:t>actively</a:t>
            </a:r>
            <a:r>
              <a:rPr lang="en-US" sz="2000" dirty="0">
                <a:latin typeface="+mn-lt"/>
                <a:ea typeface="+mn-ea"/>
                <a:cs typeface="+mn-cs"/>
              </a:rPr>
              <a:t>, whereas servers often accept them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passively</a:t>
            </a:r>
            <a:endParaRPr lang="en-US" sz="2000" i="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6314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190" y="1043637"/>
            <a:ext cx="6089650" cy="530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6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76275" y="203948"/>
            <a:ext cx="7924800" cy="914400"/>
          </a:xfrm>
        </p:spPr>
        <p:txBody>
          <a:bodyPr/>
          <a:lstStyle/>
          <a:p>
            <a:r>
              <a:rPr lang="en-US" sz="3200" dirty="0"/>
              <a:t>Taxonomy of </a:t>
            </a:r>
            <a:r>
              <a:rPr lang="en-US" sz="3200" dirty="0" smtClean="0"/>
              <a:t>Sockets API </a:t>
            </a:r>
            <a:r>
              <a:rPr lang="en-US" sz="3200" dirty="0"/>
              <a:t>Dimensions</a:t>
            </a:r>
          </a:p>
        </p:txBody>
      </p:sp>
      <p:sp>
        <p:nvSpPr>
          <p:cNvPr id="2069509" name="Rectangle 5"/>
          <p:cNvSpPr>
            <a:spLocks noChangeArrowheads="1"/>
          </p:cNvSpPr>
          <p:nvPr/>
        </p:nvSpPr>
        <p:spPr bwMode="auto">
          <a:xfrm>
            <a:off x="9524" y="909720"/>
            <a:ext cx="3396616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Type of communication service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e.g., streams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vs. datagrams vs. connected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datagrams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Connection &amp; communication role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e.g., clients often initiate connections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actively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, whereas servers often accept them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passively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Communication domain 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e.g., local host only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vs. local </a:t>
            </a:r>
            <a:r>
              <a:rPr lang="en-US" sz="2000" dirty="0">
                <a:latin typeface="+mn-lt"/>
                <a:ea typeface="+mn-ea"/>
                <a:cs typeface="+mn-cs"/>
              </a:rPr>
              <a:t>or remote host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459930" y="2911650"/>
            <a:ext cx="194310" cy="1079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315887">
            <a:off x="3466280" y="3853546"/>
            <a:ext cx="194310" cy="1079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>
            <a:off x="7035412" y="-359307"/>
            <a:ext cx="682006" cy="337339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519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2700" y="638858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190" y="1043637"/>
            <a:ext cx="6089650" cy="530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6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76275" y="203948"/>
            <a:ext cx="7924800" cy="914400"/>
          </a:xfrm>
        </p:spPr>
        <p:txBody>
          <a:bodyPr/>
          <a:lstStyle/>
          <a:p>
            <a:r>
              <a:rPr lang="en-US" sz="3200" dirty="0"/>
              <a:t>Taxonomy of </a:t>
            </a:r>
            <a:r>
              <a:rPr lang="en-US" sz="3200" dirty="0" smtClean="0"/>
              <a:t>Sockets API </a:t>
            </a:r>
            <a:r>
              <a:rPr lang="en-US" sz="3200" dirty="0"/>
              <a:t>Dimensions</a:t>
            </a:r>
          </a:p>
        </p:txBody>
      </p:sp>
      <p:sp>
        <p:nvSpPr>
          <p:cNvPr id="2069509" name="Rectangle 5"/>
          <p:cNvSpPr>
            <a:spLocks noChangeArrowheads="1"/>
          </p:cNvSpPr>
          <p:nvPr/>
        </p:nvSpPr>
        <p:spPr bwMode="auto">
          <a:xfrm>
            <a:off x="9524" y="909720"/>
            <a:ext cx="3396616" cy="5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Type of communication service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e.g., streams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vs. datagrams vs. connected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datagrams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Connection &amp; communication role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e.g., clients often initiate connections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actively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, whereas servers often accept them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passively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Communication domain 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e.g., local host only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vs. local </a:t>
            </a:r>
            <a:r>
              <a:rPr lang="en-US" sz="2000" dirty="0">
                <a:latin typeface="+mn-lt"/>
                <a:ea typeface="+mn-ea"/>
                <a:cs typeface="+mn-cs"/>
              </a:rPr>
              <a:t>or remote host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459930" y="2911650"/>
            <a:ext cx="194310" cy="1079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315887">
            <a:off x="3466280" y="3853546"/>
            <a:ext cx="194310" cy="10795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170328" y="6416616"/>
            <a:ext cx="8857132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Note that the Sockets API itself does </a:t>
            </a:r>
            <a:r>
              <a:rPr lang="en-US" sz="2000" i="1" dirty="0" smtClean="0"/>
              <a:t>not</a:t>
            </a:r>
            <a:r>
              <a:rPr lang="en-US" sz="2000" dirty="0" smtClean="0"/>
              <a:t> clearly demarcate these dimensions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84213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150208" y="-45140"/>
            <a:ext cx="4543850" cy="687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3531695" y="3233854"/>
            <a:ext cx="1406439" cy="5308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2700" y="6361688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6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-53791" y="533400"/>
            <a:ext cx="9278471" cy="381000"/>
          </a:xfrm>
        </p:spPr>
        <p:txBody>
          <a:bodyPr/>
          <a:lstStyle/>
          <a:p>
            <a:r>
              <a:rPr lang="en-US" sz="3200" dirty="0" smtClean="0"/>
              <a:t>Example Connection &amp; Communication Roles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3069771" y="4035916"/>
            <a:ext cx="2467350" cy="18114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876800" y="5563794"/>
            <a:ext cx="996117" cy="7193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101" name="Picture 5" descr="http://farm5.staticflickr.com/4072/4297002549_c6f254874a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991" y="4543748"/>
            <a:ext cx="1444963" cy="216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Line Callout 1 14"/>
          <p:cNvSpPr/>
          <p:nvPr/>
        </p:nvSpPr>
        <p:spPr bwMode="auto">
          <a:xfrm>
            <a:off x="7574936" y="3764674"/>
            <a:ext cx="1202394" cy="1015663"/>
          </a:xfrm>
          <a:prstGeom prst="borderCallout1">
            <a:avLst>
              <a:gd name="adj1" fmla="val 547"/>
              <a:gd name="adj2" fmla="val 38039"/>
              <a:gd name="adj3" fmla="val -45851"/>
              <a:gd name="adj4" fmla="val 186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i="1" dirty="0" smtClean="0"/>
              <a:t>Typically done by “servers”</a:t>
            </a:r>
            <a:endParaRPr lang="en-US" sz="2000" dirty="0"/>
          </a:p>
        </p:txBody>
      </p:sp>
      <p:sp>
        <p:nvSpPr>
          <p:cNvPr id="16" name="Line Callout 1 15"/>
          <p:cNvSpPr/>
          <p:nvPr/>
        </p:nvSpPr>
        <p:spPr bwMode="auto">
          <a:xfrm>
            <a:off x="212154" y="3528085"/>
            <a:ext cx="1202394" cy="1015663"/>
          </a:xfrm>
          <a:prstGeom prst="borderCallout1">
            <a:avLst>
              <a:gd name="adj1" fmla="val -336"/>
              <a:gd name="adj2" fmla="val 55187"/>
              <a:gd name="adj3" fmla="val -55129"/>
              <a:gd name="adj4" fmla="val 8684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i="1" dirty="0" smtClean="0"/>
              <a:t>Typically done by “clients”</a:t>
            </a:r>
            <a:endParaRPr 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248" y="4516853"/>
            <a:ext cx="2377204" cy="1453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16"/>
          <p:cNvGrpSpPr>
            <a:grpSpLocks/>
          </p:cNvGrpSpPr>
          <p:nvPr/>
        </p:nvGrpSpPr>
        <p:grpSpPr bwMode="auto">
          <a:xfrm>
            <a:off x="3399199" y="4351294"/>
            <a:ext cx="2195324" cy="1017155"/>
            <a:chOff x="479" y="4108"/>
            <a:chExt cx="2883" cy="496"/>
          </a:xfrm>
          <a:solidFill>
            <a:schemeClr val="bg1"/>
          </a:solidFill>
        </p:grpSpPr>
        <p:sp>
          <p:nvSpPr>
            <p:cNvPr id="24" name="Oval 17"/>
            <p:cNvSpPr>
              <a:spLocks noChangeArrowheads="1"/>
            </p:cNvSpPr>
            <p:nvPr/>
          </p:nvSpPr>
          <p:spPr bwMode="auto">
            <a:xfrm>
              <a:off x="2062" y="4155"/>
              <a:ext cx="876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5" name="Oval 18"/>
            <p:cNvSpPr>
              <a:spLocks noChangeArrowheads="1"/>
            </p:cNvSpPr>
            <p:nvPr/>
          </p:nvSpPr>
          <p:spPr bwMode="auto">
            <a:xfrm>
              <a:off x="2250" y="4181"/>
              <a:ext cx="877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6" name="Oval 19"/>
            <p:cNvSpPr>
              <a:spLocks noChangeArrowheads="1"/>
            </p:cNvSpPr>
            <p:nvPr/>
          </p:nvSpPr>
          <p:spPr bwMode="auto">
            <a:xfrm>
              <a:off x="2484" y="4195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7" name="Oval 20"/>
            <p:cNvSpPr>
              <a:spLocks noChangeArrowheads="1"/>
            </p:cNvSpPr>
            <p:nvPr/>
          </p:nvSpPr>
          <p:spPr bwMode="auto">
            <a:xfrm>
              <a:off x="2233" y="4333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8" name="Oval 21"/>
            <p:cNvSpPr>
              <a:spLocks noChangeArrowheads="1"/>
            </p:cNvSpPr>
            <p:nvPr/>
          </p:nvSpPr>
          <p:spPr bwMode="auto">
            <a:xfrm>
              <a:off x="1983" y="4406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9" name="Oval 22"/>
            <p:cNvSpPr>
              <a:spLocks noChangeArrowheads="1"/>
            </p:cNvSpPr>
            <p:nvPr/>
          </p:nvSpPr>
          <p:spPr bwMode="auto">
            <a:xfrm>
              <a:off x="1545" y="4437"/>
              <a:ext cx="877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0" name="Oval 23"/>
            <p:cNvSpPr>
              <a:spLocks noChangeArrowheads="1"/>
            </p:cNvSpPr>
            <p:nvPr/>
          </p:nvSpPr>
          <p:spPr bwMode="auto">
            <a:xfrm>
              <a:off x="1043" y="4395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1" name="Oval 24"/>
            <p:cNvSpPr>
              <a:spLocks noChangeArrowheads="1"/>
            </p:cNvSpPr>
            <p:nvPr/>
          </p:nvSpPr>
          <p:spPr bwMode="auto">
            <a:xfrm>
              <a:off x="760" y="4343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2" name="Oval 25"/>
            <p:cNvSpPr>
              <a:spLocks noChangeArrowheads="1"/>
            </p:cNvSpPr>
            <p:nvPr/>
          </p:nvSpPr>
          <p:spPr bwMode="auto">
            <a:xfrm>
              <a:off x="479" y="4211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3" name="Oval 26"/>
            <p:cNvSpPr>
              <a:spLocks noChangeArrowheads="1"/>
            </p:cNvSpPr>
            <p:nvPr/>
          </p:nvSpPr>
          <p:spPr bwMode="auto">
            <a:xfrm>
              <a:off x="653" y="4329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4" name="Oval 27"/>
            <p:cNvSpPr>
              <a:spLocks noChangeArrowheads="1"/>
            </p:cNvSpPr>
            <p:nvPr/>
          </p:nvSpPr>
          <p:spPr bwMode="auto">
            <a:xfrm>
              <a:off x="980" y="4165"/>
              <a:ext cx="878" cy="168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5" name="Oval 28"/>
            <p:cNvSpPr>
              <a:spLocks noChangeArrowheads="1"/>
            </p:cNvSpPr>
            <p:nvPr/>
          </p:nvSpPr>
          <p:spPr bwMode="auto">
            <a:xfrm>
              <a:off x="1341" y="4108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6" name="Oval 29"/>
            <p:cNvSpPr>
              <a:spLocks noChangeArrowheads="1"/>
            </p:cNvSpPr>
            <p:nvPr/>
          </p:nvSpPr>
          <p:spPr bwMode="auto">
            <a:xfrm>
              <a:off x="1591" y="4139"/>
              <a:ext cx="878" cy="167"/>
            </a:xfrm>
            <a:prstGeom prst="ellips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7" name="Oval 30"/>
            <p:cNvSpPr>
              <a:spLocks noChangeArrowheads="1"/>
            </p:cNvSpPr>
            <p:nvPr/>
          </p:nvSpPr>
          <p:spPr bwMode="auto">
            <a:xfrm flipV="1">
              <a:off x="771" y="4165"/>
              <a:ext cx="2288" cy="381"/>
            </a:xfrm>
            <a:prstGeom prst="ellipse">
              <a:avLst/>
            </a:prstGeom>
            <a:grpFill/>
            <a:ln w="12700">
              <a:noFill/>
              <a:round/>
              <a:headEnd/>
              <a:tailEnd/>
            </a:ln>
          </p:spPr>
          <p:txBody>
            <a:bodyPr rot="10800000" wrap="none" anchor="ctr"/>
            <a:lstStyle/>
            <a:p>
              <a:pPr algn="ctr"/>
              <a:r>
                <a:rPr lang="en-US" i="1" dirty="0" smtClean="0"/>
                <a:t>Network</a:t>
              </a:r>
              <a:endParaRPr lang="en-US" i="1" dirty="0"/>
            </a:p>
          </p:txBody>
        </p:sp>
      </p:grpSp>
      <p:sp>
        <p:nvSpPr>
          <p:cNvPr id="17" name="Line Callout 1 16"/>
          <p:cNvSpPr/>
          <p:nvPr/>
        </p:nvSpPr>
        <p:spPr bwMode="auto">
          <a:xfrm>
            <a:off x="2063749" y="5994073"/>
            <a:ext cx="3272117" cy="707886"/>
          </a:xfrm>
          <a:prstGeom prst="borderCallout1">
            <a:avLst>
              <a:gd name="adj1" fmla="val 282"/>
              <a:gd name="adj2" fmla="val 97506"/>
              <a:gd name="adj3" fmla="val -297190"/>
              <a:gd name="adj4" fmla="val 87854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i="1" dirty="0" smtClean="0"/>
              <a:t>Typically done by client &amp; server “business logic”</a:t>
            </a: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3043256" y="3505783"/>
            <a:ext cx="250501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6075" lvl="1" indent="-346075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US" sz="1600" b="1" i="1" dirty="0" smtClean="0">
                <a:latin typeface="Arial" pitchFamily="34" charset="0"/>
                <a:cs typeface="Arial" pitchFamily="34" charset="0"/>
              </a:rPr>
              <a:t>3: </a:t>
            </a:r>
            <a:r>
              <a:rPr lang="en-US" sz="1600" b="1" i="1" cap="all" dirty="0" smtClean="0">
                <a:latin typeface="Arial" pitchFamily="34" charset="0"/>
                <a:cs typeface="Arial" pitchFamily="34" charset="0"/>
              </a:rPr>
              <a:t>Communication </a:t>
            </a:r>
            <a:r>
              <a:rPr lang="en-US" sz="1600" b="1" i="1" cap="all" dirty="0">
                <a:latin typeface="Arial" pitchFamily="34" charset="0"/>
                <a:cs typeface="Arial" pitchFamily="34" charset="0"/>
              </a:rPr>
              <a:t>R</a:t>
            </a:r>
            <a:r>
              <a:rPr lang="en-US" sz="1600" b="1" i="1" cap="all" dirty="0" smtClean="0">
                <a:latin typeface="Arial" pitchFamily="34" charset="0"/>
                <a:cs typeface="Arial" pitchFamily="34" charset="0"/>
              </a:rPr>
              <a:t>ole</a:t>
            </a:r>
            <a:endParaRPr lang="en-US" sz="1600" b="1" i="1" cap="all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41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5" y="952270"/>
            <a:ext cx="4042386" cy="3706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4689547" y="3240089"/>
            <a:ext cx="1101764" cy="134137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717378" y="1142907"/>
            <a:ext cx="2024301" cy="125215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96134" y="2398191"/>
            <a:ext cx="1097143" cy="118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 bwMode="auto">
          <a:xfrm rot="5400000">
            <a:off x="5702424" y="3321024"/>
            <a:ext cx="513903" cy="14378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161" y="3767989"/>
            <a:ext cx="412822" cy="85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Isosceles Triangle 2"/>
          <p:cNvSpPr/>
          <p:nvPr/>
        </p:nvSpPr>
        <p:spPr bwMode="auto">
          <a:xfrm rot="1415629">
            <a:off x="6085064" y="1360744"/>
            <a:ext cx="760389" cy="247636"/>
          </a:xfrm>
          <a:custGeom>
            <a:avLst/>
            <a:gdLst>
              <a:gd name="connsiteX0" fmla="*/ 0 w 697701"/>
              <a:gd name="connsiteY0" fmla="*/ 248365 h 248365"/>
              <a:gd name="connsiteX1" fmla="*/ 697701 w 697701"/>
              <a:gd name="connsiteY1" fmla="*/ 0 h 248365"/>
              <a:gd name="connsiteX2" fmla="*/ 697701 w 697701"/>
              <a:gd name="connsiteY2" fmla="*/ 248365 h 248365"/>
              <a:gd name="connsiteX3" fmla="*/ 0 w 697701"/>
              <a:gd name="connsiteY3" fmla="*/ 248365 h 248365"/>
              <a:gd name="connsiteX0" fmla="*/ 0 w 697701"/>
              <a:gd name="connsiteY0" fmla="*/ 204442 h 204442"/>
              <a:gd name="connsiteX1" fmla="*/ 527906 w 697701"/>
              <a:gd name="connsiteY1" fmla="*/ 0 h 204442"/>
              <a:gd name="connsiteX2" fmla="*/ 697701 w 697701"/>
              <a:gd name="connsiteY2" fmla="*/ 204442 h 204442"/>
              <a:gd name="connsiteX3" fmla="*/ 0 w 697701"/>
              <a:gd name="connsiteY3" fmla="*/ 204442 h 204442"/>
              <a:gd name="connsiteX0" fmla="*/ 0 w 628675"/>
              <a:gd name="connsiteY0" fmla="*/ 204442 h 219473"/>
              <a:gd name="connsiteX1" fmla="*/ 527906 w 628675"/>
              <a:gd name="connsiteY1" fmla="*/ 0 h 219473"/>
              <a:gd name="connsiteX2" fmla="*/ 628675 w 628675"/>
              <a:gd name="connsiteY2" fmla="*/ 219473 h 219473"/>
              <a:gd name="connsiteX3" fmla="*/ 0 w 628675"/>
              <a:gd name="connsiteY3" fmla="*/ 204442 h 21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675" h="219473">
                <a:moveTo>
                  <a:pt x="0" y="204442"/>
                </a:moveTo>
                <a:lnTo>
                  <a:pt x="527906" y="0"/>
                </a:lnTo>
                <a:lnTo>
                  <a:pt x="628675" y="219473"/>
                </a:lnTo>
                <a:lnTo>
                  <a:pt x="0" y="20444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17533" y="1113476"/>
            <a:ext cx="813492" cy="2585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200" b="1" dirty="0" smtClean="0">
                <a:latin typeface="Arial" pitchFamily="34" charset="0"/>
                <a:cs typeface="Arial" pitchFamily="34" charset="0"/>
              </a:rPr>
              <a:t>SERVER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5458">
            <a:off x="4300151" y="3660488"/>
            <a:ext cx="1489107" cy="952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742" y="3419768"/>
            <a:ext cx="2201960" cy="113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 bwMode="auto">
          <a:xfrm>
            <a:off x="7686126" y="2554177"/>
            <a:ext cx="241527" cy="7169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 flipH="1">
            <a:off x="7971682" y="3049037"/>
            <a:ext cx="126914" cy="3584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 flipH="1">
            <a:off x="7971598" y="3353724"/>
            <a:ext cx="377077" cy="594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Picture 5" descr="http://farm5.staticflickr.com/4072/4297002549_c6f254874a_b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591" y="1343397"/>
            <a:ext cx="827377" cy="10425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48780"/>
            <a:ext cx="9134475" cy="914400"/>
          </a:xfrm>
        </p:spPr>
        <p:txBody>
          <a:bodyPr/>
          <a:lstStyle/>
          <a:p>
            <a:r>
              <a:rPr lang="en-US" sz="3200" dirty="0" smtClean="0"/>
              <a:t>Synchronous </a:t>
            </a:r>
            <a:r>
              <a:rPr lang="en-US" sz="3200" dirty="0"/>
              <a:t>Event </a:t>
            </a:r>
            <a:r>
              <a:rPr lang="en-US" sz="3200" dirty="0" err="1" smtClean="0"/>
              <a:t>Demultiplexing</a:t>
            </a:r>
            <a:endParaRPr lang="en-US" sz="3200" dirty="0"/>
          </a:p>
        </p:txBody>
      </p:sp>
      <p:sp>
        <p:nvSpPr>
          <p:cNvPr id="2238467" name="Text Box 3"/>
          <p:cNvSpPr txBox="1">
            <a:spLocks noChangeArrowheads="1"/>
          </p:cNvSpPr>
          <p:nvPr/>
        </p:nvSpPr>
        <p:spPr bwMode="auto">
          <a:xfrm>
            <a:off x="30163" y="1079903"/>
            <a:ext cx="4269988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Synchronous event 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demultiplexing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(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demuxing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) uses multiplexing (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muxing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) functions to wait </a:t>
            </a:r>
            <a:r>
              <a:rPr lang="en-US" sz="2000" dirty="0">
                <a:latin typeface="+mn-lt"/>
                <a:ea typeface="+mn-ea"/>
                <a:cs typeface="+mn-cs"/>
              </a:rPr>
              <a:t>for certain events to occur on a set of event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sources</a:t>
            </a:r>
          </a:p>
          <a:p>
            <a:pPr marL="5254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e.g., select() &amp; poll()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on POSIX</a:t>
            </a:r>
            <a:r>
              <a:rPr lang="en-US" sz="2000" dirty="0">
                <a:latin typeface="+mn-lt"/>
                <a:ea typeface="+mn-ea"/>
                <a:cs typeface="+mn-cs"/>
              </a:rPr>
              <a:t>, </a:t>
            </a:r>
            <a:r>
              <a:rPr lang="en-US" sz="2000" dirty="0" err="1">
                <a:latin typeface="+mn-lt"/>
                <a:ea typeface="+mn-ea"/>
                <a:cs typeface="+mn-cs"/>
              </a:rPr>
              <a:t>WaitForMultipleObjects</a:t>
            </a:r>
            <a:r>
              <a:rPr lang="en-US" sz="2000" dirty="0">
                <a:latin typeface="+mn-lt"/>
                <a:ea typeface="+mn-ea"/>
                <a:cs typeface="+mn-cs"/>
              </a:rPr>
              <a:t>() on Windows, etc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.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2597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8" y="3258482"/>
            <a:ext cx="3718933" cy="30667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658" y="904995"/>
            <a:ext cx="5100446" cy="444693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0971" y="1041307"/>
            <a:ext cx="4303805" cy="206210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lvl="1" indent="-228600" eaLnBrk="0" hangingPunct="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Present an overview of </a:t>
            </a:r>
            <a:r>
              <a:rPr lang="en-US" sz="2000" dirty="0" smtClean="0"/>
              <a:t>operating system mechanisms </a:t>
            </a:r>
            <a:r>
              <a:rPr lang="en-US" sz="2000" dirty="0"/>
              <a:t>available to implement </a:t>
            </a:r>
            <a:r>
              <a:rPr lang="en-US" sz="2000" i="1" dirty="0"/>
              <a:t>networked</a:t>
            </a:r>
            <a:r>
              <a:rPr lang="en-US" sz="2000" dirty="0"/>
              <a:t> apps that </a:t>
            </a:r>
          </a:p>
          <a:p>
            <a:pPr marL="461963" lvl="1" indent="-228600" eaLnBrk="0" hangingPunct="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Communicate via the Sockets API &amp; </a:t>
            </a:r>
          </a:p>
          <a:p>
            <a:pPr marL="461963" lvl="1" indent="-228600" eaLnBrk="0" hangingPunct="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Use the select() </a:t>
            </a:r>
            <a:r>
              <a:rPr lang="en-US" sz="2000" dirty="0" smtClean="0"/>
              <a:t>function</a:t>
            </a:r>
            <a:endParaRPr lang="en-US" sz="20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12700" y="6379618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89038" y="6416616"/>
            <a:ext cx="8765390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There are no source code examples in this part (we’ll examine source later)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4806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5" y="952270"/>
            <a:ext cx="4042386" cy="3706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4689547" y="3240089"/>
            <a:ext cx="1101764" cy="134137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717378" y="1142907"/>
            <a:ext cx="2024301" cy="125215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96134" y="2398191"/>
            <a:ext cx="1097143" cy="118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 bwMode="auto">
          <a:xfrm rot="5400000">
            <a:off x="5702424" y="3321024"/>
            <a:ext cx="513903" cy="14378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161" y="3767989"/>
            <a:ext cx="412822" cy="859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Isosceles Triangle 2"/>
          <p:cNvSpPr/>
          <p:nvPr/>
        </p:nvSpPr>
        <p:spPr bwMode="auto">
          <a:xfrm rot="1415629">
            <a:off x="6085064" y="1360744"/>
            <a:ext cx="760389" cy="247636"/>
          </a:xfrm>
          <a:custGeom>
            <a:avLst/>
            <a:gdLst>
              <a:gd name="connsiteX0" fmla="*/ 0 w 697701"/>
              <a:gd name="connsiteY0" fmla="*/ 248365 h 248365"/>
              <a:gd name="connsiteX1" fmla="*/ 697701 w 697701"/>
              <a:gd name="connsiteY1" fmla="*/ 0 h 248365"/>
              <a:gd name="connsiteX2" fmla="*/ 697701 w 697701"/>
              <a:gd name="connsiteY2" fmla="*/ 248365 h 248365"/>
              <a:gd name="connsiteX3" fmla="*/ 0 w 697701"/>
              <a:gd name="connsiteY3" fmla="*/ 248365 h 248365"/>
              <a:gd name="connsiteX0" fmla="*/ 0 w 697701"/>
              <a:gd name="connsiteY0" fmla="*/ 204442 h 204442"/>
              <a:gd name="connsiteX1" fmla="*/ 527906 w 697701"/>
              <a:gd name="connsiteY1" fmla="*/ 0 h 204442"/>
              <a:gd name="connsiteX2" fmla="*/ 697701 w 697701"/>
              <a:gd name="connsiteY2" fmla="*/ 204442 h 204442"/>
              <a:gd name="connsiteX3" fmla="*/ 0 w 697701"/>
              <a:gd name="connsiteY3" fmla="*/ 204442 h 204442"/>
              <a:gd name="connsiteX0" fmla="*/ 0 w 628675"/>
              <a:gd name="connsiteY0" fmla="*/ 204442 h 219473"/>
              <a:gd name="connsiteX1" fmla="*/ 527906 w 628675"/>
              <a:gd name="connsiteY1" fmla="*/ 0 h 219473"/>
              <a:gd name="connsiteX2" fmla="*/ 628675 w 628675"/>
              <a:gd name="connsiteY2" fmla="*/ 219473 h 219473"/>
              <a:gd name="connsiteX3" fmla="*/ 0 w 628675"/>
              <a:gd name="connsiteY3" fmla="*/ 204442 h 219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675" h="219473">
                <a:moveTo>
                  <a:pt x="0" y="204442"/>
                </a:moveTo>
                <a:lnTo>
                  <a:pt x="527906" y="0"/>
                </a:lnTo>
                <a:lnTo>
                  <a:pt x="628675" y="219473"/>
                </a:lnTo>
                <a:lnTo>
                  <a:pt x="0" y="20444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shade val="30000"/>
                  <a:satMod val="115000"/>
                </a:schemeClr>
              </a:gs>
              <a:gs pos="50000">
                <a:schemeClr val="bg1">
                  <a:lumMod val="75000"/>
                  <a:shade val="67500"/>
                  <a:satMod val="115000"/>
                </a:schemeClr>
              </a:gs>
              <a:gs pos="100000">
                <a:schemeClr val="bg1">
                  <a:lumMod val="7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17533" y="1113476"/>
            <a:ext cx="813492" cy="2585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sz="1200" b="1" dirty="0" smtClean="0">
                <a:latin typeface="Arial" pitchFamily="34" charset="0"/>
                <a:cs typeface="Arial" pitchFamily="34" charset="0"/>
              </a:rPr>
              <a:t>SERVER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5458">
            <a:off x="4300151" y="3660488"/>
            <a:ext cx="1489107" cy="952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742" y="3419768"/>
            <a:ext cx="2201960" cy="113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/>
          <p:cNvSpPr/>
          <p:nvPr/>
        </p:nvSpPr>
        <p:spPr bwMode="auto">
          <a:xfrm>
            <a:off x="7686126" y="2554177"/>
            <a:ext cx="241527" cy="71696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 flipH="1">
            <a:off x="7971682" y="3049037"/>
            <a:ext cx="126914" cy="3584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 flipH="1">
            <a:off x="7971598" y="3353724"/>
            <a:ext cx="377077" cy="5940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Picture 5" descr="http://farm5.staticflickr.com/4072/4297002549_c6f254874a_b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591" y="1343397"/>
            <a:ext cx="827377" cy="10425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48780"/>
            <a:ext cx="9134475" cy="914400"/>
          </a:xfrm>
        </p:spPr>
        <p:txBody>
          <a:bodyPr/>
          <a:lstStyle/>
          <a:p>
            <a:r>
              <a:rPr lang="en-US" sz="3200" dirty="0" smtClean="0"/>
              <a:t>Synchronous </a:t>
            </a:r>
            <a:r>
              <a:rPr lang="en-US" sz="3200" dirty="0"/>
              <a:t>Event </a:t>
            </a:r>
            <a:r>
              <a:rPr lang="en-US" sz="3200" dirty="0" err="1" smtClean="0"/>
              <a:t>Demultiplexing</a:t>
            </a:r>
            <a:endParaRPr lang="en-US" sz="3200" dirty="0"/>
          </a:p>
        </p:txBody>
      </p:sp>
      <p:sp>
        <p:nvSpPr>
          <p:cNvPr id="2238467" name="Text Box 3"/>
          <p:cNvSpPr txBox="1">
            <a:spLocks noChangeArrowheads="1"/>
          </p:cNvSpPr>
          <p:nvPr/>
        </p:nvSpPr>
        <p:spPr bwMode="auto">
          <a:xfrm>
            <a:off x="30163" y="1079903"/>
            <a:ext cx="4269988" cy="393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Synchronous event </a:t>
            </a:r>
            <a:r>
              <a:rPr lang="en-US" sz="2000" dirty="0" err="1">
                <a:latin typeface="+mn-lt"/>
                <a:ea typeface="+mn-ea"/>
                <a:cs typeface="+mn-cs"/>
              </a:rPr>
              <a:t>demultiplexing</a:t>
            </a:r>
            <a:r>
              <a:rPr lang="en-US" sz="2000" dirty="0">
                <a:latin typeface="+mn-lt"/>
                <a:ea typeface="+mn-ea"/>
                <a:cs typeface="+mn-cs"/>
              </a:rPr>
              <a:t> (</a:t>
            </a:r>
            <a:r>
              <a:rPr lang="en-US" sz="2000" dirty="0" err="1">
                <a:latin typeface="+mn-lt"/>
                <a:ea typeface="+mn-ea"/>
                <a:cs typeface="+mn-cs"/>
              </a:rPr>
              <a:t>demuxing</a:t>
            </a:r>
            <a:r>
              <a:rPr lang="en-US" sz="2000" dirty="0">
                <a:latin typeface="+mn-lt"/>
                <a:ea typeface="+mn-ea"/>
                <a:cs typeface="+mn-cs"/>
              </a:rPr>
              <a:t>) uses multiplexing (</a:t>
            </a:r>
            <a:r>
              <a:rPr lang="en-US" sz="2000" dirty="0" err="1">
                <a:latin typeface="+mn-lt"/>
                <a:ea typeface="+mn-ea"/>
                <a:cs typeface="+mn-cs"/>
              </a:rPr>
              <a:t>muxing</a:t>
            </a:r>
            <a:r>
              <a:rPr lang="en-US" sz="2000" dirty="0">
                <a:latin typeface="+mn-lt"/>
                <a:ea typeface="+mn-ea"/>
                <a:cs typeface="+mn-cs"/>
              </a:rPr>
              <a:t>) functions to wait for certain events to occur on a set of event sources</a:t>
            </a:r>
          </a:p>
          <a:p>
            <a:pPr marL="5254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e.g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., select() &amp; poll()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on POSIX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WaitForMultipleObjects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() on Windows, etc.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The focus of </a:t>
            </a:r>
            <a:r>
              <a:rPr lang="en-US" sz="2000" dirty="0">
                <a:latin typeface="+mn-lt"/>
                <a:ea typeface="+mn-ea"/>
                <a:cs typeface="+mn-cs"/>
              </a:rPr>
              <a:t>control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returns to the caller </a:t>
            </a:r>
            <a:r>
              <a:rPr lang="en-US" sz="2000" dirty="0">
                <a:latin typeface="+mn-lt"/>
                <a:ea typeface="+mn-ea"/>
                <a:cs typeface="+mn-cs"/>
              </a:rPr>
              <a:t>thread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whenever </a:t>
            </a:r>
            <a:r>
              <a:rPr lang="en-US" sz="2000" dirty="0">
                <a:latin typeface="+mn-lt"/>
                <a:ea typeface="+mn-ea"/>
                <a:cs typeface="+mn-cs"/>
              </a:rPr>
              <a:t>one or more event sources become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active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6033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48780"/>
            <a:ext cx="9134475" cy="914400"/>
          </a:xfrm>
        </p:spPr>
        <p:txBody>
          <a:bodyPr/>
          <a:lstStyle/>
          <a:p>
            <a:r>
              <a:rPr lang="en-US" sz="3200" dirty="0" smtClean="0"/>
              <a:t>Synchronous </a:t>
            </a:r>
            <a:r>
              <a:rPr lang="en-US" sz="3200" dirty="0"/>
              <a:t>Event </a:t>
            </a:r>
            <a:r>
              <a:rPr lang="en-US" sz="3200" dirty="0" err="1" smtClean="0"/>
              <a:t>Demuxing</a:t>
            </a:r>
            <a:r>
              <a:rPr lang="en-US" sz="3200" dirty="0" smtClean="0"/>
              <a:t> with select()</a:t>
            </a:r>
            <a:endParaRPr lang="en-US" sz="3200" dirty="0"/>
          </a:p>
        </p:txBody>
      </p:sp>
      <p:sp>
        <p:nvSpPr>
          <p:cNvPr id="2238468" name="Text Box 4"/>
          <p:cNvSpPr txBox="1">
            <a:spLocks noChangeArrowheads="1"/>
          </p:cNvSpPr>
          <p:nvPr/>
        </p:nvSpPr>
        <p:spPr bwMode="auto">
          <a:xfrm>
            <a:off x="270343" y="1058309"/>
            <a:ext cx="8456161" cy="180972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select </a:t>
            </a:r>
            <a:r>
              <a:rPr lang="en-US" sz="1800" b="1" dirty="0" smtClean="0">
                <a:latin typeface="Courier New" pitchFamily="49" charset="0"/>
              </a:rPr>
              <a:t/>
            </a:r>
            <a:br>
              <a:rPr lang="en-US" sz="1800" b="1" dirty="0" smtClean="0">
                <a:latin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</a:rPr>
              <a:t>     (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width,         </a:t>
            </a:r>
            <a:r>
              <a:rPr lang="en-US" sz="1800" b="1" dirty="0" smtClean="0">
                <a:latin typeface="Courier New" pitchFamily="49" charset="0"/>
              </a:rPr>
              <a:t>      // </a:t>
            </a:r>
            <a:r>
              <a:rPr lang="en-US" sz="1800" b="1" dirty="0">
                <a:latin typeface="Courier New" pitchFamily="49" charset="0"/>
              </a:rPr>
              <a:t>Maximum handle plus 1</a:t>
            </a:r>
          </a:p>
          <a:p>
            <a:pPr>
              <a:lnSpc>
                <a:spcPct val="90000"/>
              </a:lnSpc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fd_set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read_fds</a:t>
            </a:r>
            <a:r>
              <a:rPr lang="en-US" sz="1800" b="1" dirty="0">
                <a:latin typeface="Courier New" pitchFamily="49" charset="0"/>
              </a:rPr>
              <a:t>,        // Set of "read" handles</a:t>
            </a:r>
          </a:p>
          <a:p>
            <a:pPr>
              <a:lnSpc>
                <a:spcPct val="90000"/>
              </a:lnSpc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fd_set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write_fds</a:t>
            </a:r>
            <a:r>
              <a:rPr lang="en-US" sz="1800" b="1" dirty="0">
                <a:latin typeface="Courier New" pitchFamily="49" charset="0"/>
              </a:rPr>
              <a:t>,       // Set of "write" handles</a:t>
            </a:r>
          </a:p>
          <a:p>
            <a:pPr>
              <a:lnSpc>
                <a:spcPct val="90000"/>
              </a:lnSpc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fd_set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except_fds</a:t>
            </a:r>
            <a:r>
              <a:rPr lang="en-US" sz="1800" b="1" dirty="0">
                <a:latin typeface="Courier New" pitchFamily="49" charset="0"/>
              </a:rPr>
              <a:t>,      // Set of "exception" handles</a:t>
            </a:r>
          </a:p>
          <a:p>
            <a:pPr>
              <a:lnSpc>
                <a:spcPct val="90000"/>
              </a:lnSpc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struct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timeval</a:t>
            </a:r>
            <a:r>
              <a:rPr lang="en-US" sz="1800" b="1" dirty="0">
                <a:latin typeface="Courier New" pitchFamily="49" charset="0"/>
              </a:rPr>
              <a:t> *timeout);// Time to wait for events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199523" y="6416616"/>
            <a:ext cx="6489077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 select() API is available </a:t>
            </a:r>
            <a:r>
              <a:rPr lang="en-US" sz="2000" dirty="0"/>
              <a:t>on </a:t>
            </a:r>
            <a:r>
              <a:rPr lang="en-US" sz="2000" dirty="0" smtClean="0"/>
              <a:t>most operating systems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75300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48780"/>
            <a:ext cx="9134475" cy="914400"/>
          </a:xfrm>
        </p:spPr>
        <p:txBody>
          <a:bodyPr/>
          <a:lstStyle/>
          <a:p>
            <a:r>
              <a:rPr lang="en-US" sz="3200" dirty="0" smtClean="0"/>
              <a:t>Synchronous </a:t>
            </a:r>
            <a:r>
              <a:rPr lang="en-US" sz="3200" dirty="0"/>
              <a:t>Event </a:t>
            </a:r>
            <a:r>
              <a:rPr lang="en-US" sz="3200" dirty="0" err="1" smtClean="0"/>
              <a:t>Demuxing</a:t>
            </a:r>
            <a:r>
              <a:rPr lang="en-US" sz="3200" dirty="0" smtClean="0"/>
              <a:t> with select()</a:t>
            </a:r>
            <a:endParaRPr lang="en-US" sz="32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70343" y="1058309"/>
            <a:ext cx="8456161" cy="180972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select </a:t>
            </a:r>
            <a:r>
              <a:rPr lang="en-US" sz="1800" b="1" dirty="0" smtClean="0">
                <a:latin typeface="Courier New" pitchFamily="49" charset="0"/>
              </a:rPr>
              <a:t/>
            </a:r>
            <a:br>
              <a:rPr lang="en-US" sz="1800" b="1" dirty="0" smtClean="0">
                <a:latin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</a:rPr>
              <a:t>     (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width,         </a:t>
            </a:r>
            <a:r>
              <a:rPr lang="en-US" sz="1800" b="1" dirty="0" smtClean="0">
                <a:latin typeface="Courier New" pitchFamily="49" charset="0"/>
              </a:rPr>
              <a:t>      // </a:t>
            </a:r>
            <a:r>
              <a:rPr lang="en-US" sz="1800" b="1" dirty="0">
                <a:latin typeface="Courier New" pitchFamily="49" charset="0"/>
              </a:rPr>
              <a:t>Maximum handle plus 1</a:t>
            </a:r>
          </a:p>
          <a:p>
            <a:pPr>
              <a:lnSpc>
                <a:spcPct val="90000"/>
              </a:lnSpc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fd_set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read_fds</a:t>
            </a:r>
            <a:r>
              <a:rPr lang="en-US" sz="1800" b="1" dirty="0">
                <a:latin typeface="Courier New" pitchFamily="49" charset="0"/>
              </a:rPr>
              <a:t>,        // Set of "read" handles</a:t>
            </a:r>
          </a:p>
          <a:p>
            <a:pPr>
              <a:lnSpc>
                <a:spcPct val="90000"/>
              </a:lnSpc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fd_set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write_fds</a:t>
            </a:r>
            <a:r>
              <a:rPr lang="en-US" sz="1800" b="1" dirty="0">
                <a:latin typeface="Courier New" pitchFamily="49" charset="0"/>
              </a:rPr>
              <a:t>,       // Set of "write" handles</a:t>
            </a:r>
          </a:p>
          <a:p>
            <a:pPr>
              <a:lnSpc>
                <a:spcPct val="90000"/>
              </a:lnSpc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fd_set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except_fds</a:t>
            </a:r>
            <a:r>
              <a:rPr lang="en-US" sz="1800" b="1" dirty="0">
                <a:latin typeface="Courier New" pitchFamily="49" charset="0"/>
              </a:rPr>
              <a:t>,      // Set of "exception" handles</a:t>
            </a:r>
          </a:p>
          <a:p>
            <a:pPr>
              <a:lnSpc>
                <a:spcPct val="90000"/>
              </a:lnSpc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struct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timeval</a:t>
            </a:r>
            <a:r>
              <a:rPr lang="en-US" sz="1800" b="1" dirty="0">
                <a:latin typeface="Courier New" pitchFamily="49" charset="0"/>
              </a:rPr>
              <a:t> *timeout);// Time to wait for events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3348" y="2927595"/>
            <a:ext cx="2720887" cy="324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err="1">
                <a:latin typeface="+mn-lt"/>
                <a:ea typeface="+mn-ea"/>
                <a:cs typeface="+mn-cs"/>
              </a:rPr>
              <a:t>fd_set</a:t>
            </a:r>
            <a:r>
              <a:rPr lang="en-US" sz="2000" dirty="0">
                <a:latin typeface="+mn-lt"/>
                <a:ea typeface="+mn-ea"/>
                <a:cs typeface="+mn-cs"/>
              </a:rPr>
              <a:t> is 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structure (often a bitmask) representing the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handles </a:t>
            </a:r>
            <a:r>
              <a:rPr lang="en-US" sz="2000" dirty="0">
                <a:latin typeface="+mn-lt"/>
                <a:ea typeface="+mn-ea"/>
                <a:cs typeface="+mn-cs"/>
              </a:rPr>
              <a:t>to check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for </a:t>
            </a:r>
            <a:r>
              <a:rPr lang="en-US" sz="2000" dirty="0">
                <a:latin typeface="+mn-lt"/>
                <a:ea typeface="+mn-ea"/>
                <a:cs typeface="+mn-cs"/>
              </a:rPr>
              <a:t>I/O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events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e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.g., indicating </a:t>
            </a:r>
            <a:r>
              <a:rPr lang="en-US" sz="2000" dirty="0">
                <a:latin typeface="+mn-lt"/>
                <a:ea typeface="+mn-ea"/>
                <a:cs typeface="+mn-cs"/>
              </a:rPr>
              <a:t>a handle is ready for reading, writing, or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exceptions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586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48780"/>
            <a:ext cx="9134475" cy="914400"/>
          </a:xfrm>
        </p:spPr>
        <p:txBody>
          <a:bodyPr/>
          <a:lstStyle/>
          <a:p>
            <a:r>
              <a:rPr lang="en-US" sz="3200" dirty="0" smtClean="0"/>
              <a:t>Synchronous </a:t>
            </a:r>
            <a:r>
              <a:rPr lang="en-US" sz="3200" dirty="0"/>
              <a:t>Event </a:t>
            </a:r>
            <a:r>
              <a:rPr lang="en-US" sz="3200" dirty="0" err="1" smtClean="0"/>
              <a:t>Demuxing</a:t>
            </a:r>
            <a:r>
              <a:rPr lang="en-US" sz="3200" dirty="0" smtClean="0"/>
              <a:t> with select()</a:t>
            </a:r>
            <a:endParaRPr lang="en-US" sz="3200" dirty="0"/>
          </a:p>
        </p:txBody>
      </p:sp>
      <p:sp>
        <p:nvSpPr>
          <p:cNvPr id="2238469" name="Text Box 5"/>
          <p:cNvSpPr txBox="1">
            <a:spLocks noChangeArrowheads="1"/>
          </p:cNvSpPr>
          <p:nvPr/>
        </p:nvSpPr>
        <p:spPr bwMode="auto">
          <a:xfrm>
            <a:off x="13348" y="2927595"/>
            <a:ext cx="2720887" cy="3247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fd_set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is a structure (often a bitmask) representing the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handles to check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for I/O events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e.g., indicating a handle is ready for reading, writing, or exceptions</a:t>
            </a:r>
          </a:p>
        </p:txBody>
      </p:sp>
      <p:sp>
        <p:nvSpPr>
          <p:cNvPr id="2238470" name="Text Box 6"/>
          <p:cNvSpPr txBox="1">
            <a:spLocks noChangeArrowheads="1"/>
          </p:cNvSpPr>
          <p:nvPr/>
        </p:nvSpPr>
        <p:spPr bwMode="auto">
          <a:xfrm>
            <a:off x="2644588" y="2927595"/>
            <a:ext cx="6499412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175125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err="1" smtClean="0">
                <a:latin typeface="+mn-lt"/>
                <a:ea typeface="+mn-ea"/>
                <a:cs typeface="+mn-cs"/>
              </a:rPr>
              <a:t>fd_sets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are passed as “in/out” parameters to select(), which modifies them </a:t>
            </a:r>
            <a:r>
              <a:rPr lang="en-US" sz="2000" dirty="0">
                <a:latin typeface="+mn-lt"/>
                <a:ea typeface="+mn-ea"/>
                <a:cs typeface="+mn-cs"/>
              </a:rPr>
              <a:t>depending on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handle status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e.g.: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If a handle is </a:t>
            </a:r>
            <a:r>
              <a:rPr lang="en-US" sz="2000" i="1" dirty="0">
                <a:latin typeface="+mn-lt"/>
                <a:ea typeface="+mn-ea"/>
                <a:cs typeface="+mn-cs"/>
              </a:rPr>
              <a:t>not</a:t>
            </a:r>
            <a:r>
              <a:rPr lang="en-US" sz="2000" dirty="0">
                <a:latin typeface="+mn-lt"/>
                <a:ea typeface="+mn-ea"/>
                <a:cs typeface="+mn-cs"/>
              </a:rPr>
              <a:t> active in the </a:t>
            </a:r>
            <a:r>
              <a:rPr lang="en-US" sz="2000" dirty="0" err="1">
                <a:latin typeface="+mn-lt"/>
                <a:ea typeface="+mn-ea"/>
                <a:cs typeface="+mn-cs"/>
              </a:rPr>
              <a:t>fd_set</a:t>
            </a:r>
            <a:r>
              <a:rPr lang="en-US" sz="2000" dirty="0">
                <a:latin typeface="+mn-lt"/>
                <a:ea typeface="+mn-ea"/>
                <a:cs typeface="+mn-cs"/>
              </a:rPr>
              <a:t>, it is ignored &amp; select will keep it inactive in the </a:t>
            </a:r>
            <a:r>
              <a:rPr lang="en-US" sz="2000" dirty="0" err="1">
                <a:latin typeface="+mn-lt"/>
                <a:ea typeface="+mn-ea"/>
                <a:cs typeface="+mn-cs"/>
              </a:rPr>
              <a:t>fd_set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If a handle is active, select() will determine if there are pending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events</a:t>
            </a:r>
          </a:p>
          <a:p>
            <a:pPr marL="6937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If an event is pending, </a:t>
            </a:r>
            <a:r>
              <a:rPr lang="en-US" sz="2000" dirty="0">
                <a:latin typeface="+mn-lt"/>
                <a:ea typeface="+mn-ea"/>
                <a:cs typeface="+mn-cs"/>
              </a:rPr>
              <a:t>the appropriate </a:t>
            </a:r>
            <a:r>
              <a:rPr lang="en-US" sz="2000" dirty="0" err="1">
                <a:latin typeface="+mn-lt"/>
                <a:ea typeface="+mn-ea"/>
                <a:cs typeface="+mn-cs"/>
              </a:rPr>
              <a:t>fd_set</a:t>
            </a:r>
            <a:r>
              <a:rPr lang="en-US" sz="2000" dirty="0">
                <a:latin typeface="+mn-lt"/>
                <a:ea typeface="+mn-ea"/>
                <a:cs typeface="+mn-cs"/>
              </a:rPr>
              <a:t> has the handle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activated, </a:t>
            </a:r>
            <a:r>
              <a:rPr lang="en-US" sz="2000" dirty="0">
                <a:latin typeface="+mn-lt"/>
                <a:ea typeface="+mn-ea"/>
                <a:cs typeface="+mn-cs"/>
              </a:rPr>
              <a:t>else its value is made inactive in the returned </a:t>
            </a:r>
            <a:r>
              <a:rPr lang="en-US" sz="2000" dirty="0" err="1">
                <a:latin typeface="+mn-lt"/>
                <a:ea typeface="+mn-ea"/>
                <a:cs typeface="+mn-cs"/>
              </a:rPr>
              <a:t>fd_set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70343" y="1058309"/>
            <a:ext cx="8456161" cy="180972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select </a:t>
            </a:r>
            <a:r>
              <a:rPr lang="en-US" sz="1800" b="1" dirty="0" smtClean="0">
                <a:latin typeface="Courier New" pitchFamily="49" charset="0"/>
              </a:rPr>
              <a:t/>
            </a:r>
            <a:br>
              <a:rPr lang="en-US" sz="1800" b="1" dirty="0" smtClean="0">
                <a:latin typeface="Courier New" pitchFamily="49" charset="0"/>
              </a:rPr>
            </a:br>
            <a:r>
              <a:rPr lang="en-US" sz="1800" b="1" dirty="0" smtClean="0">
                <a:latin typeface="Courier New" pitchFamily="49" charset="0"/>
              </a:rPr>
              <a:t>     (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width,         </a:t>
            </a:r>
            <a:r>
              <a:rPr lang="en-US" sz="1800" b="1" dirty="0" smtClean="0">
                <a:latin typeface="Courier New" pitchFamily="49" charset="0"/>
              </a:rPr>
              <a:t>      // </a:t>
            </a:r>
            <a:r>
              <a:rPr lang="en-US" sz="1800" b="1" dirty="0">
                <a:latin typeface="Courier New" pitchFamily="49" charset="0"/>
              </a:rPr>
              <a:t>Maximum handle plus 1</a:t>
            </a:r>
          </a:p>
          <a:p>
            <a:pPr>
              <a:lnSpc>
                <a:spcPct val="90000"/>
              </a:lnSpc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fd_set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read_fds</a:t>
            </a:r>
            <a:r>
              <a:rPr lang="en-US" sz="1800" b="1" dirty="0">
                <a:latin typeface="Courier New" pitchFamily="49" charset="0"/>
              </a:rPr>
              <a:t>,        // Set of "read" handles</a:t>
            </a:r>
          </a:p>
          <a:p>
            <a:pPr>
              <a:lnSpc>
                <a:spcPct val="90000"/>
              </a:lnSpc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fd_set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write_fds</a:t>
            </a:r>
            <a:r>
              <a:rPr lang="en-US" sz="1800" b="1" dirty="0">
                <a:latin typeface="Courier New" pitchFamily="49" charset="0"/>
              </a:rPr>
              <a:t>,       // Set of "write" handles</a:t>
            </a:r>
          </a:p>
          <a:p>
            <a:pPr>
              <a:lnSpc>
                <a:spcPct val="90000"/>
              </a:lnSpc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fd_set</a:t>
            </a:r>
            <a:r>
              <a:rPr lang="en-US" sz="1800" b="1" dirty="0">
                <a:latin typeface="Courier New" pitchFamily="49" charset="0"/>
              </a:rPr>
              <a:t> *</a:t>
            </a:r>
            <a:r>
              <a:rPr lang="en-US" sz="1800" b="1" dirty="0" err="1">
                <a:latin typeface="Courier New" pitchFamily="49" charset="0"/>
              </a:rPr>
              <a:t>except_fds</a:t>
            </a:r>
            <a:r>
              <a:rPr lang="en-US" sz="1800" b="1" dirty="0">
                <a:latin typeface="Courier New" pitchFamily="49" charset="0"/>
              </a:rPr>
              <a:t>,      // Set of "exception" handles</a:t>
            </a:r>
          </a:p>
          <a:p>
            <a:pPr>
              <a:lnSpc>
                <a:spcPct val="90000"/>
              </a:lnSpc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struct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timeval</a:t>
            </a:r>
            <a:r>
              <a:rPr lang="en-US" sz="1800" b="1" dirty="0">
                <a:latin typeface="Courier New" pitchFamily="49" charset="0"/>
              </a:rPr>
              <a:t> *timeout);// Time to wait for events</a:t>
            </a:r>
          </a:p>
        </p:txBody>
      </p:sp>
      <p:sp>
        <p:nvSpPr>
          <p:cNvPr id="9" name="Rectangle 8"/>
          <p:cNvSpPr/>
          <p:nvPr/>
        </p:nvSpPr>
        <p:spPr>
          <a:xfrm>
            <a:off x="703935" y="6438657"/>
            <a:ext cx="7547957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en.wikipedia.org/wiki/Select</a:t>
            </a:r>
            <a:r>
              <a:rPr lang="en-US" sz="2000" dirty="0">
                <a:hlinkClick r:id="rId3"/>
              </a:rPr>
              <a:t>_(Unix</a:t>
            </a:r>
            <a:r>
              <a:rPr lang="en-US" sz="2000" dirty="0" smtClean="0">
                <a:hlinkClick r:id="rId3"/>
              </a:rPr>
              <a:t>)</a:t>
            </a:r>
            <a:r>
              <a:rPr lang="en-US" sz="2000" dirty="0" smtClean="0"/>
              <a:t> for more info on select()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295218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398" y="1116903"/>
            <a:ext cx="51188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Many networked apps are written using select() &amp; the Sockets API</a:t>
            </a:r>
          </a:p>
        </p:txBody>
      </p:sp>
      <p:pic>
        <p:nvPicPr>
          <p:cNvPr id="2052" name="Picture 4" descr="http://www.flazx.us/covers/large-013490012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92" y="3039035"/>
            <a:ext cx="2358018" cy="29475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-fp.pearsonhighered.com/bigcovers/013081081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052" y="1394150"/>
            <a:ext cx="2358018" cy="29475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flazx.us/covers/large-073561579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029" y="2272691"/>
            <a:ext cx="2360517" cy="29429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382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398" y="1116903"/>
            <a:ext cx="5118849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Many networked apps are written using select() &amp; the Sockets API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Despite their ubiquity, there are limitations with select() &amp; Sockets</a:t>
            </a:r>
            <a:endParaRPr lang="en-US" sz="2000" dirty="0"/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See </a:t>
            </a:r>
            <a:r>
              <a:rPr lang="en-US" sz="2000" dirty="0">
                <a:hlinkClick r:id="rId3"/>
              </a:rPr>
              <a:t>static.usenix.org/event/usenix99</a:t>
            </a:r>
            <a:r>
              <a:rPr lang="en-US" sz="2000" dirty="0" smtClean="0">
                <a:hlinkClick r:id="rId3"/>
              </a:rPr>
              <a:t>/</a:t>
            </a:r>
            <a:br>
              <a:rPr lang="en-US" sz="2000" dirty="0" smtClean="0">
                <a:hlinkClick r:id="rId3"/>
              </a:rPr>
            </a:br>
            <a:r>
              <a:rPr lang="en-US" sz="2000" dirty="0" err="1" smtClean="0">
                <a:hlinkClick r:id="rId3"/>
              </a:rPr>
              <a:t>full_papers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err="1" smtClean="0">
                <a:hlinkClick r:id="rId3"/>
              </a:rPr>
              <a:t>banga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err="1" smtClean="0">
                <a:hlinkClick r:id="rId3"/>
              </a:rPr>
              <a:t>banga_html</a:t>
            </a:r>
            <a:r>
              <a:rPr lang="en-US" sz="2000" dirty="0" smtClean="0">
                <a:hlinkClick r:id="rId3"/>
              </a:rPr>
              <a:t>/</a:t>
            </a:r>
            <a:br>
              <a:rPr lang="en-US" sz="2000" dirty="0" smtClean="0">
                <a:hlinkClick r:id="rId3"/>
              </a:rPr>
            </a:br>
            <a:r>
              <a:rPr lang="en-US" sz="2000" dirty="0" smtClean="0">
                <a:hlinkClick r:id="rId3"/>
              </a:rPr>
              <a:t>final2.html</a:t>
            </a:r>
            <a:r>
              <a:rPr lang="en-US" sz="2000" dirty="0" smtClean="0"/>
              <a:t> </a:t>
            </a:r>
            <a:r>
              <a:rPr lang="en-US" sz="2000" dirty="0"/>
              <a:t>for </a:t>
            </a:r>
            <a:r>
              <a:rPr lang="en-US" sz="2000" dirty="0" smtClean="0"/>
              <a:t>limitations of </a:t>
            </a:r>
            <a:r>
              <a:rPr lang="en-US" sz="2000" dirty="0"/>
              <a:t>select()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&amp; comparison with </a:t>
            </a:r>
            <a:r>
              <a:rPr lang="en-US" sz="2000" dirty="0" smtClean="0"/>
              <a:t>alternatives</a:t>
            </a:r>
            <a:endParaRPr lang="en-US" sz="2000" dirty="0"/>
          </a:p>
        </p:txBody>
      </p:sp>
      <p:pic>
        <p:nvPicPr>
          <p:cNvPr id="7" name="Picture 2" descr="http://farm5.staticflickr.com/4121/4864207213_bba2583d0d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51" y="1222602"/>
            <a:ext cx="4169368" cy="462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265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398" y="1116903"/>
            <a:ext cx="5118849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Many networked apps are written using select() &amp; the Sockets API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Despite their ubiquity, there are limitations with select() &amp; Sockets</a:t>
            </a:r>
            <a:endParaRPr lang="en-US" sz="2000" dirty="0"/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static.usenix.org/event/usenix99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full_papers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banga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banga_html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final2.html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for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limitations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select()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comparison with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alternatives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www.dre.vanderbilt.edu/</a:t>
            </a:r>
            <a:br>
              <a:rPr lang="en-US" sz="2000" dirty="0" smtClean="0">
                <a:hlinkClick r:id="rId3"/>
              </a:rPr>
            </a:br>
            <a:r>
              <a:rPr lang="en-US" sz="2000" dirty="0" smtClean="0">
                <a:hlinkClick r:id="rId3"/>
              </a:rPr>
              <a:t>~schmidt/PDF/IPC_SAP-92.pdf</a:t>
            </a:r>
            <a:r>
              <a:rPr lang="en-US" sz="2000" dirty="0" smtClean="0"/>
              <a:t> for limitations of Sockets &amp; comparison with alternatives</a:t>
            </a:r>
          </a:p>
        </p:txBody>
      </p:sp>
      <p:pic>
        <p:nvPicPr>
          <p:cNvPr id="7" name="Picture 2" descr="http://farm5.staticflickr.com/4121/4864207213_bba2583d0d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51" y="1222602"/>
            <a:ext cx="4169368" cy="462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337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398" y="1116903"/>
            <a:ext cx="5118849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Many networked apps are written using select() &amp; the Sockets API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Despite their ubiquity, there are limitations with select() &amp; Sockets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See </a:t>
            </a:r>
            <a:r>
              <a:rPr lang="en-US" sz="2000" u="sng" dirty="0">
                <a:solidFill>
                  <a:schemeClr val="bg1">
                    <a:lumMod val="75000"/>
                  </a:schemeClr>
                </a:solidFill>
              </a:rPr>
              <a:t>static.usenix.org/event/usenix99</a:t>
            </a:r>
            <a:r>
              <a:rPr lang="en-US" sz="2000" u="sng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br>
              <a:rPr lang="en-US" sz="2000" u="sng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u="sng" dirty="0" err="1" smtClean="0">
                <a:solidFill>
                  <a:schemeClr val="bg1">
                    <a:lumMod val="75000"/>
                  </a:schemeClr>
                </a:solidFill>
              </a:rPr>
              <a:t>full_papers</a:t>
            </a:r>
            <a:r>
              <a:rPr lang="en-US" sz="2000" u="sng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2000" u="sng" dirty="0" err="1" smtClean="0">
                <a:solidFill>
                  <a:schemeClr val="bg1">
                    <a:lumMod val="75000"/>
                  </a:schemeClr>
                </a:solidFill>
              </a:rPr>
              <a:t>banga</a:t>
            </a:r>
            <a:r>
              <a:rPr lang="en-US" sz="2000" u="sng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sz="2000" u="sng" dirty="0" err="1" smtClean="0">
                <a:solidFill>
                  <a:schemeClr val="bg1">
                    <a:lumMod val="75000"/>
                  </a:schemeClr>
                </a:solidFill>
              </a:rPr>
              <a:t>banga_html</a:t>
            </a:r>
            <a:r>
              <a:rPr lang="en-US" sz="2000" u="sng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br>
              <a:rPr lang="en-US" sz="2000" u="sng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u="sng" dirty="0" smtClean="0">
                <a:solidFill>
                  <a:schemeClr val="bg1">
                    <a:lumMod val="75000"/>
                  </a:schemeClr>
                </a:solidFill>
              </a:rPr>
              <a:t>final2.html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for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limitations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select()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comparison with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alternatives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See </a:t>
            </a:r>
            <a:r>
              <a:rPr lang="en-US" sz="2000" u="sng" dirty="0" smtClean="0">
                <a:solidFill>
                  <a:schemeClr val="bg1">
                    <a:lumMod val="75000"/>
                  </a:schemeClr>
                </a:solidFill>
              </a:rPr>
              <a:t>www.dre.vanderbilt.edu/</a:t>
            </a:r>
            <a:br>
              <a:rPr lang="en-US" sz="2000" u="sng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u="sng" dirty="0" smtClean="0">
                <a:solidFill>
                  <a:schemeClr val="bg1">
                    <a:lumMod val="75000"/>
                  </a:schemeClr>
                </a:solidFill>
              </a:rPr>
              <a:t>~schmidt/PDF/IPC_SAP-92.pdf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for limitations of Sockets &amp; comparison with alternatives</a:t>
            </a:r>
          </a:p>
          <a:p>
            <a:pPr marL="233363" lvl="1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We’ll later discuss use of </a:t>
            </a:r>
            <a:r>
              <a:rPr lang="en-US" sz="2000" i="1" dirty="0" smtClean="0"/>
              <a:t>patterns</a:t>
            </a:r>
            <a:r>
              <a:rPr lang="en-US" sz="2000" dirty="0" smtClean="0"/>
              <a:t> &amp; </a:t>
            </a:r>
            <a:r>
              <a:rPr lang="en-US" sz="2000" i="1" dirty="0" smtClean="0"/>
              <a:t>frameworks</a:t>
            </a:r>
            <a:r>
              <a:rPr lang="en-US" sz="2000" dirty="0" smtClean="0"/>
              <a:t> to overcome these limitations</a:t>
            </a:r>
          </a:p>
          <a:p>
            <a:pPr marL="233363" lvl="1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6" name="Rectangle 50"/>
          <p:cNvSpPr>
            <a:spLocks noChangeArrowheads="1"/>
          </p:cNvSpPr>
          <p:nvPr/>
        </p:nvSpPr>
        <p:spPr bwMode="auto">
          <a:xfrm>
            <a:off x="7584313" y="1625080"/>
            <a:ext cx="1470039" cy="7133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" name="Rectangle 46"/>
          <p:cNvSpPr>
            <a:spLocks noChangeArrowheads="1"/>
          </p:cNvSpPr>
          <p:nvPr/>
        </p:nvSpPr>
        <p:spPr bwMode="auto">
          <a:xfrm>
            <a:off x="5213254" y="1510314"/>
            <a:ext cx="1545700" cy="899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5118332" y="2787599"/>
            <a:ext cx="1587" cy="1587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6725067" y="3571089"/>
            <a:ext cx="1587" cy="2063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0585564" y="1767581"/>
            <a:ext cx="1588" cy="2063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6198304" y="2018314"/>
            <a:ext cx="79375" cy="1587"/>
          </a:xfrm>
          <a:prstGeom prst="rect">
            <a:avLst/>
          </a:pr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6336417" y="1099151"/>
            <a:ext cx="1587" cy="26988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6336417" y="1840514"/>
            <a:ext cx="1587" cy="2698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5934867" y="3464726"/>
            <a:ext cx="23812" cy="2667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2"/>
          <p:cNvSpPr>
            <a:spLocks/>
          </p:cNvSpPr>
          <p:nvPr/>
        </p:nvSpPr>
        <p:spPr bwMode="auto">
          <a:xfrm>
            <a:off x="5934867" y="3464726"/>
            <a:ext cx="96837" cy="346075"/>
          </a:xfrm>
          <a:custGeom>
            <a:avLst/>
            <a:gdLst>
              <a:gd name="T0" fmla="*/ 2147483647 w 48"/>
              <a:gd name="T1" fmla="*/ 0 h 157"/>
              <a:gd name="T2" fmla="*/ 2147483647 w 48"/>
              <a:gd name="T3" fmla="*/ 0 h 157"/>
              <a:gd name="T4" fmla="*/ 0 w 48"/>
              <a:gd name="T5" fmla="*/ 2147483647 h 157"/>
              <a:gd name="T6" fmla="*/ 0 w 48"/>
              <a:gd name="T7" fmla="*/ 2147483647 h 157"/>
              <a:gd name="T8" fmla="*/ 2147483647 w 48"/>
              <a:gd name="T9" fmla="*/ 2147483647 h 157"/>
              <a:gd name="T10" fmla="*/ 2147483647 w 48"/>
              <a:gd name="T11" fmla="*/ 2147483647 h 157"/>
              <a:gd name="T12" fmla="*/ 2147483647 w 48"/>
              <a:gd name="T13" fmla="*/ 0 h 1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157"/>
              <a:gd name="T23" fmla="*/ 48 w 48"/>
              <a:gd name="T24" fmla="*/ 157 h 15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157">
                <a:moveTo>
                  <a:pt x="48" y="0"/>
                </a:moveTo>
                <a:lnTo>
                  <a:pt x="36" y="0"/>
                </a:lnTo>
                <a:lnTo>
                  <a:pt x="0" y="121"/>
                </a:lnTo>
                <a:lnTo>
                  <a:pt x="12" y="157"/>
                </a:lnTo>
                <a:lnTo>
                  <a:pt x="12" y="121"/>
                </a:lnTo>
                <a:lnTo>
                  <a:pt x="48" y="0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>
            <a:off x="5863429" y="3464726"/>
            <a:ext cx="95250" cy="266700"/>
          </a:xfrm>
          <a:custGeom>
            <a:avLst/>
            <a:gdLst>
              <a:gd name="T0" fmla="*/ 2147483647 w 48"/>
              <a:gd name="T1" fmla="*/ 2147483647 h 121"/>
              <a:gd name="T2" fmla="*/ 2147483647 w 48"/>
              <a:gd name="T3" fmla="*/ 2147483647 h 121"/>
              <a:gd name="T4" fmla="*/ 2147483647 w 48"/>
              <a:gd name="T5" fmla="*/ 0 h 121"/>
              <a:gd name="T6" fmla="*/ 0 w 48"/>
              <a:gd name="T7" fmla="*/ 0 h 121"/>
              <a:gd name="T8" fmla="*/ 2147483647 w 48"/>
              <a:gd name="T9" fmla="*/ 2147483647 h 1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121"/>
              <a:gd name="T17" fmla="*/ 48 w 48"/>
              <a:gd name="T18" fmla="*/ 121 h 1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121">
                <a:moveTo>
                  <a:pt x="36" y="121"/>
                </a:moveTo>
                <a:lnTo>
                  <a:pt x="48" y="121"/>
                </a:lnTo>
                <a:lnTo>
                  <a:pt x="12" y="0"/>
                </a:lnTo>
                <a:lnTo>
                  <a:pt x="0" y="0"/>
                </a:lnTo>
                <a:lnTo>
                  <a:pt x="36" y="121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25"/>
          <p:cNvSpPr>
            <a:spLocks noChangeArrowheads="1"/>
          </p:cNvSpPr>
          <p:nvPr/>
        </p:nvSpPr>
        <p:spPr bwMode="auto">
          <a:xfrm>
            <a:off x="5934867" y="3358364"/>
            <a:ext cx="23812" cy="106362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Rectangle 28"/>
          <p:cNvSpPr>
            <a:spLocks noChangeArrowheads="1"/>
          </p:cNvSpPr>
          <p:nvPr/>
        </p:nvSpPr>
        <p:spPr bwMode="auto">
          <a:xfrm>
            <a:off x="7179919" y="2383451"/>
            <a:ext cx="35242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</a:rPr>
              <a:t>owns</a:t>
            </a:r>
            <a:endParaRPr lang="en-US" b="1" u="none" dirty="0"/>
          </a:p>
        </p:txBody>
      </p:sp>
      <p:sp>
        <p:nvSpPr>
          <p:cNvPr id="25" name="Rectangle 29"/>
          <p:cNvSpPr>
            <a:spLocks noChangeArrowheads="1"/>
          </p:cNvSpPr>
          <p:nvPr/>
        </p:nvSpPr>
        <p:spPr bwMode="auto">
          <a:xfrm>
            <a:off x="6840860" y="1533799"/>
            <a:ext cx="725488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</a:rPr>
              <a:t>dispatches</a:t>
            </a:r>
            <a:endParaRPr lang="en-US" b="1" u="none" dirty="0"/>
          </a:p>
        </p:txBody>
      </p:sp>
      <p:sp>
        <p:nvSpPr>
          <p:cNvPr id="26" name="Rectangle 30"/>
          <p:cNvSpPr>
            <a:spLocks noChangeArrowheads="1"/>
          </p:cNvSpPr>
          <p:nvPr/>
        </p:nvSpPr>
        <p:spPr bwMode="auto">
          <a:xfrm>
            <a:off x="7375229" y="1229419"/>
            <a:ext cx="103188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 dirty="0">
                <a:solidFill>
                  <a:srgbClr val="000000"/>
                </a:solidFill>
              </a:rPr>
              <a:t>*</a:t>
            </a:r>
            <a:endParaRPr lang="en-US" b="1" u="none" dirty="0"/>
          </a:p>
        </p:txBody>
      </p:sp>
      <p:sp>
        <p:nvSpPr>
          <p:cNvPr id="27" name="Rectangle 31"/>
          <p:cNvSpPr>
            <a:spLocks noChangeArrowheads="1"/>
          </p:cNvSpPr>
          <p:nvPr/>
        </p:nvSpPr>
        <p:spPr bwMode="auto">
          <a:xfrm>
            <a:off x="7113434" y="3408884"/>
            <a:ext cx="481013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</a:rPr>
              <a:t>notifies</a:t>
            </a:r>
            <a:endParaRPr lang="en-US" b="1" u="none" dirty="0"/>
          </a:p>
        </p:txBody>
      </p:sp>
      <p:sp>
        <p:nvSpPr>
          <p:cNvPr id="28" name="Rectangle 32"/>
          <p:cNvSpPr>
            <a:spLocks noChangeArrowheads="1"/>
          </p:cNvSpPr>
          <p:nvPr/>
        </p:nvSpPr>
        <p:spPr bwMode="auto">
          <a:xfrm>
            <a:off x="6645062" y="4279359"/>
            <a:ext cx="384175" cy="2540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Rectangle 34"/>
          <p:cNvSpPr>
            <a:spLocks noChangeArrowheads="1"/>
          </p:cNvSpPr>
          <p:nvPr/>
        </p:nvSpPr>
        <p:spPr bwMode="auto">
          <a:xfrm>
            <a:off x="7123427" y="3177959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 dirty="0">
                <a:solidFill>
                  <a:srgbClr val="000000"/>
                </a:solidFill>
              </a:rPr>
              <a:t>*</a:t>
            </a:r>
            <a:endParaRPr lang="en-US" b="1" u="none" dirty="0"/>
          </a:p>
        </p:txBody>
      </p:sp>
      <p:sp>
        <p:nvSpPr>
          <p:cNvPr id="30" name="Rectangle 35"/>
          <p:cNvSpPr>
            <a:spLocks noChangeArrowheads="1"/>
          </p:cNvSpPr>
          <p:nvPr/>
        </p:nvSpPr>
        <p:spPr bwMode="auto">
          <a:xfrm>
            <a:off x="6436779" y="2646331"/>
            <a:ext cx="104775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 dirty="0">
                <a:solidFill>
                  <a:srgbClr val="000000"/>
                </a:solidFill>
              </a:rPr>
              <a:t>*</a:t>
            </a:r>
            <a:endParaRPr lang="en-US" b="1" u="none" dirty="0"/>
          </a:p>
        </p:txBody>
      </p:sp>
      <p:sp>
        <p:nvSpPr>
          <p:cNvPr id="31" name="Freeform 36"/>
          <p:cNvSpPr>
            <a:spLocks/>
          </p:cNvSpPr>
          <p:nvPr/>
        </p:nvSpPr>
        <p:spPr bwMode="auto">
          <a:xfrm>
            <a:off x="6518122" y="3017899"/>
            <a:ext cx="215900" cy="344487"/>
          </a:xfrm>
          <a:custGeom>
            <a:avLst/>
            <a:gdLst>
              <a:gd name="T0" fmla="*/ 2147483647 w 108"/>
              <a:gd name="T1" fmla="*/ 2147483647 h 156"/>
              <a:gd name="T2" fmla="*/ 0 w 108"/>
              <a:gd name="T3" fmla="*/ 2147483647 h 156"/>
              <a:gd name="T4" fmla="*/ 0 w 108"/>
              <a:gd name="T5" fmla="*/ 2147483647 h 156"/>
              <a:gd name="T6" fmla="*/ 0 w 108"/>
              <a:gd name="T7" fmla="*/ 2147483647 h 156"/>
              <a:gd name="T8" fmla="*/ 2147483647 w 108"/>
              <a:gd name="T9" fmla="*/ 2147483647 h 156"/>
              <a:gd name="T10" fmla="*/ 2147483647 w 108"/>
              <a:gd name="T11" fmla="*/ 0 h 156"/>
              <a:gd name="T12" fmla="*/ 2147483647 w 108"/>
              <a:gd name="T13" fmla="*/ 2147483647 h 156"/>
              <a:gd name="T14" fmla="*/ 2147483647 w 108"/>
              <a:gd name="T15" fmla="*/ 2147483647 h 156"/>
              <a:gd name="T16" fmla="*/ 2147483647 w 108"/>
              <a:gd name="T17" fmla="*/ 2147483647 h 156"/>
              <a:gd name="T18" fmla="*/ 2147483647 w 108"/>
              <a:gd name="T19" fmla="*/ 2147483647 h 156"/>
              <a:gd name="T20" fmla="*/ 2147483647 w 108"/>
              <a:gd name="T21" fmla="*/ 2147483647 h 156"/>
              <a:gd name="T22" fmla="*/ 2147483647 w 108"/>
              <a:gd name="T23" fmla="*/ 2147483647 h 156"/>
              <a:gd name="T24" fmla="*/ 2147483647 w 108"/>
              <a:gd name="T25" fmla="*/ 2147483647 h 156"/>
              <a:gd name="T26" fmla="*/ 2147483647 w 108"/>
              <a:gd name="T27" fmla="*/ 2147483647 h 156"/>
              <a:gd name="T28" fmla="*/ 2147483647 w 108"/>
              <a:gd name="T29" fmla="*/ 2147483647 h 156"/>
              <a:gd name="T30" fmla="*/ 0 w 108"/>
              <a:gd name="T31" fmla="*/ 2147483647 h 156"/>
              <a:gd name="T32" fmla="*/ 2147483647 w 108"/>
              <a:gd name="T33" fmla="*/ 2147483647 h 156"/>
              <a:gd name="T34" fmla="*/ 2147483647 w 108"/>
              <a:gd name="T35" fmla="*/ 2147483647 h 156"/>
              <a:gd name="T36" fmla="*/ 2147483647 w 108"/>
              <a:gd name="T37" fmla="*/ 2147483647 h 15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8"/>
              <a:gd name="T58" fmla="*/ 0 h 156"/>
              <a:gd name="T59" fmla="*/ 108 w 108"/>
              <a:gd name="T60" fmla="*/ 156 h 15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8" h="156">
                <a:moveTo>
                  <a:pt x="24" y="120"/>
                </a:moveTo>
                <a:lnTo>
                  <a:pt x="0" y="108"/>
                </a:lnTo>
                <a:lnTo>
                  <a:pt x="84" y="36"/>
                </a:lnTo>
                <a:lnTo>
                  <a:pt x="108" y="0"/>
                </a:lnTo>
                <a:lnTo>
                  <a:pt x="96" y="48"/>
                </a:lnTo>
                <a:lnTo>
                  <a:pt x="72" y="156"/>
                </a:lnTo>
                <a:lnTo>
                  <a:pt x="60" y="144"/>
                </a:lnTo>
                <a:lnTo>
                  <a:pt x="84" y="36"/>
                </a:lnTo>
                <a:lnTo>
                  <a:pt x="96" y="48"/>
                </a:lnTo>
                <a:lnTo>
                  <a:pt x="12" y="120"/>
                </a:lnTo>
                <a:lnTo>
                  <a:pt x="0" y="108"/>
                </a:lnTo>
                <a:lnTo>
                  <a:pt x="12" y="96"/>
                </a:lnTo>
                <a:lnTo>
                  <a:pt x="36" y="108"/>
                </a:lnTo>
                <a:lnTo>
                  <a:pt x="24" y="120"/>
                </a:lnTo>
                <a:close/>
              </a:path>
            </a:pathLst>
          </a:cu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7"/>
          <p:cNvSpPr>
            <a:spLocks/>
          </p:cNvSpPr>
          <p:nvPr/>
        </p:nvSpPr>
        <p:spPr bwMode="auto">
          <a:xfrm>
            <a:off x="6565747" y="3256024"/>
            <a:ext cx="96837" cy="79375"/>
          </a:xfrm>
          <a:custGeom>
            <a:avLst/>
            <a:gdLst>
              <a:gd name="T0" fmla="*/ 2147483647 w 48"/>
              <a:gd name="T1" fmla="*/ 2147483647 h 36"/>
              <a:gd name="T2" fmla="*/ 0 w 48"/>
              <a:gd name="T3" fmla="*/ 2147483647 h 36"/>
              <a:gd name="T4" fmla="*/ 2147483647 w 48"/>
              <a:gd name="T5" fmla="*/ 0 h 36"/>
              <a:gd name="T6" fmla="*/ 2147483647 w 48"/>
              <a:gd name="T7" fmla="*/ 0 h 36"/>
              <a:gd name="T8" fmla="*/ 2147483647 w 48"/>
              <a:gd name="T9" fmla="*/ 0 h 36"/>
              <a:gd name="T10" fmla="*/ 2147483647 w 48"/>
              <a:gd name="T11" fmla="*/ 2147483647 h 36"/>
              <a:gd name="T12" fmla="*/ 2147483647 w 48"/>
              <a:gd name="T13" fmla="*/ 2147483647 h 3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36"/>
              <a:gd name="T23" fmla="*/ 48 w 48"/>
              <a:gd name="T24" fmla="*/ 36 h 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36">
                <a:moveTo>
                  <a:pt x="36" y="36"/>
                </a:moveTo>
                <a:lnTo>
                  <a:pt x="0" y="12"/>
                </a:lnTo>
                <a:lnTo>
                  <a:pt x="12" y="0"/>
                </a:lnTo>
                <a:lnTo>
                  <a:pt x="48" y="24"/>
                </a:lnTo>
                <a:lnTo>
                  <a:pt x="36" y="36"/>
                </a:lnTo>
                <a:close/>
              </a:path>
            </a:pathLst>
          </a:cu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8"/>
          <p:cNvSpPr>
            <a:spLocks/>
          </p:cNvSpPr>
          <p:nvPr/>
        </p:nvSpPr>
        <p:spPr bwMode="auto">
          <a:xfrm>
            <a:off x="6518122" y="3097274"/>
            <a:ext cx="168275" cy="238125"/>
          </a:xfrm>
          <a:custGeom>
            <a:avLst/>
            <a:gdLst>
              <a:gd name="T0" fmla="*/ 2147483647 w 84"/>
              <a:gd name="T1" fmla="*/ 2147483647 h 108"/>
              <a:gd name="T2" fmla="*/ 0 w 84"/>
              <a:gd name="T3" fmla="*/ 2147483647 h 108"/>
              <a:gd name="T4" fmla="*/ 2147483647 w 84"/>
              <a:gd name="T5" fmla="*/ 0 h 108"/>
              <a:gd name="T6" fmla="*/ 2147483647 w 84"/>
              <a:gd name="T7" fmla="*/ 2147483647 h 108"/>
              <a:gd name="T8" fmla="*/ 2147483647 w 84"/>
              <a:gd name="T9" fmla="*/ 2147483647 h 1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"/>
              <a:gd name="T16" fmla="*/ 0 h 108"/>
              <a:gd name="T17" fmla="*/ 84 w 84"/>
              <a:gd name="T18" fmla="*/ 108 h 1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" h="108">
                <a:moveTo>
                  <a:pt x="24" y="84"/>
                </a:moveTo>
                <a:lnTo>
                  <a:pt x="0" y="72"/>
                </a:lnTo>
                <a:lnTo>
                  <a:pt x="84" y="0"/>
                </a:lnTo>
                <a:lnTo>
                  <a:pt x="60" y="108"/>
                </a:lnTo>
                <a:lnTo>
                  <a:pt x="24" y="84"/>
                </a:lnTo>
                <a:close/>
              </a:path>
            </a:pathLst>
          </a:cu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39"/>
          <p:cNvSpPr>
            <a:spLocks/>
          </p:cNvSpPr>
          <p:nvPr/>
        </p:nvSpPr>
        <p:spPr bwMode="auto">
          <a:xfrm>
            <a:off x="6494309" y="3441761"/>
            <a:ext cx="23813" cy="26988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2147483647 w 12"/>
              <a:gd name="T5" fmla="*/ 2147483647 h 12"/>
              <a:gd name="T6" fmla="*/ 2147483647 w 12"/>
              <a:gd name="T7" fmla="*/ 214748364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40"/>
          <p:cNvSpPr>
            <a:spLocks/>
          </p:cNvSpPr>
          <p:nvPr/>
        </p:nvSpPr>
        <p:spPr bwMode="auto">
          <a:xfrm>
            <a:off x="6565747" y="3309999"/>
            <a:ext cx="23812" cy="25400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2147483647 w 12"/>
              <a:gd name="T5" fmla="*/ 2147483647 h 12"/>
              <a:gd name="T6" fmla="*/ 2147483647 w 12"/>
              <a:gd name="T7" fmla="*/ 214748364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41"/>
          <p:cNvSpPr>
            <a:spLocks/>
          </p:cNvSpPr>
          <p:nvPr/>
        </p:nvSpPr>
        <p:spPr bwMode="auto">
          <a:xfrm>
            <a:off x="6494309" y="3309999"/>
            <a:ext cx="95250" cy="158750"/>
          </a:xfrm>
          <a:custGeom>
            <a:avLst/>
            <a:gdLst>
              <a:gd name="T0" fmla="*/ 0 w 48"/>
              <a:gd name="T1" fmla="*/ 2147483647 h 72"/>
              <a:gd name="T2" fmla="*/ 2147483647 w 48"/>
              <a:gd name="T3" fmla="*/ 2147483647 h 72"/>
              <a:gd name="T4" fmla="*/ 2147483647 w 48"/>
              <a:gd name="T5" fmla="*/ 2147483647 h 72"/>
              <a:gd name="T6" fmla="*/ 2147483647 w 48"/>
              <a:gd name="T7" fmla="*/ 0 h 72"/>
              <a:gd name="T8" fmla="*/ 0 w 48"/>
              <a:gd name="T9" fmla="*/ 2147483647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72"/>
              <a:gd name="T17" fmla="*/ 48 w 48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72">
                <a:moveTo>
                  <a:pt x="0" y="60"/>
                </a:moveTo>
                <a:lnTo>
                  <a:pt x="12" y="72"/>
                </a:lnTo>
                <a:lnTo>
                  <a:pt x="48" y="12"/>
                </a:lnTo>
                <a:lnTo>
                  <a:pt x="36" y="0"/>
                </a:lnTo>
                <a:lnTo>
                  <a:pt x="0" y="60"/>
                </a:lnTo>
                <a:close/>
              </a:path>
            </a:pathLst>
          </a:custGeom>
          <a:blipFill dpi="0" rotWithShape="0">
            <a:blip r:embed="rId5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Rectangle 42"/>
          <p:cNvSpPr>
            <a:spLocks noChangeArrowheads="1"/>
          </p:cNvSpPr>
          <p:nvPr/>
        </p:nvSpPr>
        <p:spPr bwMode="auto">
          <a:xfrm>
            <a:off x="6134578" y="2907401"/>
            <a:ext cx="503343" cy="33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</a:rPr>
              <a:t>handle </a:t>
            </a:r>
            <a:r>
              <a:rPr lang="en-US" sz="1200" u="none" dirty="0" smtClean="0">
                <a:solidFill>
                  <a:srgbClr val="000000"/>
                </a:solidFill>
              </a:rPr>
              <a:t/>
            </a:r>
            <a:br>
              <a:rPr lang="en-US" sz="1200" u="none" dirty="0" smtClean="0">
                <a:solidFill>
                  <a:srgbClr val="000000"/>
                </a:solidFill>
              </a:rPr>
            </a:br>
            <a:r>
              <a:rPr lang="en-US" sz="1200" u="none" dirty="0" smtClean="0">
                <a:solidFill>
                  <a:srgbClr val="000000"/>
                </a:solidFill>
              </a:rPr>
              <a:t>set</a:t>
            </a:r>
            <a:endParaRPr lang="en-US" b="1" u="none" dirty="0"/>
          </a:p>
        </p:txBody>
      </p:sp>
      <p:sp>
        <p:nvSpPr>
          <p:cNvPr id="38" name="Rectangle 44"/>
          <p:cNvSpPr>
            <a:spLocks noChangeArrowheads="1"/>
          </p:cNvSpPr>
          <p:nvPr/>
        </p:nvSpPr>
        <p:spPr bwMode="auto">
          <a:xfrm>
            <a:off x="5214563" y="1124551"/>
            <a:ext cx="1544391" cy="385763"/>
          </a:xfrm>
          <a:prstGeom prst="rect">
            <a:avLst/>
          </a:prstGeom>
          <a:solidFill>
            <a:srgbClr val="3366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pPr algn="ctr"/>
            <a:endParaRPr lang="en-US" dirty="0"/>
          </a:p>
        </p:txBody>
      </p:sp>
      <p:sp>
        <p:nvSpPr>
          <p:cNvPr id="39" name="Rectangle 45"/>
          <p:cNvSpPr>
            <a:spLocks noChangeArrowheads="1"/>
          </p:cNvSpPr>
          <p:nvPr/>
        </p:nvSpPr>
        <p:spPr bwMode="auto">
          <a:xfrm>
            <a:off x="5179607" y="1510314"/>
            <a:ext cx="2201862" cy="9350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handle_events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register_handler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remove_handler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>
              <a:cs typeface="Times New Roman" pitchFamily="18" charset="0"/>
            </a:endParaRPr>
          </a:p>
          <a:p>
            <a:pPr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40" name="Rectangle 48"/>
          <p:cNvSpPr>
            <a:spLocks noChangeArrowheads="1"/>
          </p:cNvSpPr>
          <p:nvPr/>
        </p:nvSpPr>
        <p:spPr bwMode="auto">
          <a:xfrm>
            <a:off x="7584313" y="1235141"/>
            <a:ext cx="1470039" cy="380976"/>
          </a:xfrm>
          <a:prstGeom prst="rect">
            <a:avLst/>
          </a:prstGeom>
          <a:solidFill>
            <a:srgbClr val="3366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1" name="Rectangle 49"/>
          <p:cNvSpPr>
            <a:spLocks noChangeArrowheads="1"/>
          </p:cNvSpPr>
          <p:nvPr/>
        </p:nvSpPr>
        <p:spPr bwMode="auto">
          <a:xfrm>
            <a:off x="7578429" y="1616116"/>
            <a:ext cx="1509179" cy="9350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cs typeface="Times New Roman" pitchFamily="18" charset="0"/>
              </a:rPr>
              <a:t>handle_event</a:t>
            </a:r>
            <a:r>
              <a:rPr lang="en-GB" sz="1400" i="1" u="none" dirty="0">
                <a:solidFill>
                  <a:srgbClr val="000000"/>
                </a:solidFill>
                <a:cs typeface="Times New Roman" pitchFamily="18" charset="0"/>
              </a:rPr>
              <a:t> ()</a:t>
            </a:r>
            <a:endParaRPr lang="en-US" sz="1400" i="1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cs typeface="Times New Roman" pitchFamily="18" charset="0"/>
              </a:rPr>
              <a:t>get_handle</a:t>
            </a:r>
            <a:r>
              <a:rPr lang="en-GB" sz="1400" i="1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i="1" u="none" dirty="0"/>
          </a:p>
        </p:txBody>
      </p:sp>
      <p:sp>
        <p:nvSpPr>
          <p:cNvPr id="42" name="Rectangle 54"/>
          <p:cNvSpPr>
            <a:spLocks noChangeArrowheads="1"/>
          </p:cNvSpPr>
          <p:nvPr/>
        </p:nvSpPr>
        <p:spPr bwMode="auto">
          <a:xfrm>
            <a:off x="4953417" y="3763176"/>
            <a:ext cx="1691645" cy="639763"/>
          </a:xfrm>
          <a:prstGeom prst="rect">
            <a:avLst/>
          </a:prstGeom>
          <a:solidFill>
            <a:srgbClr val="336699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3" name="Rectangle 55"/>
          <p:cNvSpPr>
            <a:spLocks noChangeArrowheads="1"/>
          </p:cNvSpPr>
          <p:nvPr/>
        </p:nvSpPr>
        <p:spPr bwMode="auto">
          <a:xfrm>
            <a:off x="4928017" y="4402939"/>
            <a:ext cx="1677987" cy="482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select ()</a:t>
            </a:r>
            <a:endParaRPr lang="en-US" sz="1400" u="none">
              <a:cs typeface="Times New Roman" pitchFamily="18" charset="0"/>
            </a:endParaRPr>
          </a:p>
        </p:txBody>
      </p:sp>
      <p:sp>
        <p:nvSpPr>
          <p:cNvPr id="44" name="Rectangle 56"/>
          <p:cNvSpPr>
            <a:spLocks noChangeArrowheads="1"/>
          </p:cNvSpPr>
          <p:nvPr/>
        </p:nvSpPr>
        <p:spPr bwMode="auto">
          <a:xfrm>
            <a:off x="4953417" y="4402939"/>
            <a:ext cx="1691645" cy="4095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5" name="Rectangle 57"/>
          <p:cNvSpPr>
            <a:spLocks noChangeArrowheads="1"/>
          </p:cNvSpPr>
          <p:nvPr/>
        </p:nvSpPr>
        <p:spPr bwMode="auto">
          <a:xfrm>
            <a:off x="4955803" y="3479014"/>
            <a:ext cx="676275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 dirty="0">
                <a:solidFill>
                  <a:srgbClr val="000000"/>
                </a:solidFill>
              </a:rPr>
              <a:t>&lt;&lt;uses&gt;&gt;</a:t>
            </a:r>
            <a:endParaRPr lang="en-US" b="1" u="none" dirty="0"/>
          </a:p>
        </p:txBody>
      </p:sp>
      <p:sp>
        <p:nvSpPr>
          <p:cNvPr id="47" name="Line 63"/>
          <p:cNvSpPr>
            <a:spLocks noChangeShapeType="1"/>
          </p:cNvSpPr>
          <p:nvPr/>
        </p:nvSpPr>
        <p:spPr bwMode="auto">
          <a:xfrm flipV="1">
            <a:off x="7522059" y="4550123"/>
            <a:ext cx="1186096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8" name="Line 64"/>
          <p:cNvSpPr>
            <a:spLocks noChangeShapeType="1"/>
          </p:cNvSpPr>
          <p:nvPr/>
        </p:nvSpPr>
        <p:spPr bwMode="auto">
          <a:xfrm flipH="1">
            <a:off x="8206479" y="2339000"/>
            <a:ext cx="1587" cy="194035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49" name="Line 65"/>
          <p:cNvSpPr>
            <a:spLocks noChangeShapeType="1"/>
          </p:cNvSpPr>
          <p:nvPr/>
        </p:nvSpPr>
        <p:spPr bwMode="auto">
          <a:xfrm flipH="1">
            <a:off x="8708155" y="4550124"/>
            <a:ext cx="0" cy="10021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0" name="Rectangle 43"/>
          <p:cNvSpPr>
            <a:spLocks noChangeArrowheads="1"/>
          </p:cNvSpPr>
          <p:nvPr/>
        </p:nvSpPr>
        <p:spPr bwMode="auto">
          <a:xfrm>
            <a:off x="5179606" y="1178341"/>
            <a:ext cx="1614305" cy="385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chemeClr val="bg1"/>
                </a:solidFill>
                <a:cs typeface="Times New Roman" pitchFamily="18" charset="0"/>
              </a:rPr>
              <a:t> Reactor</a:t>
            </a:r>
            <a:endParaRPr lang="en-US" sz="1400" b="1" u="none" dirty="0">
              <a:solidFill>
                <a:schemeClr val="bg1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solidFill>
                <a:schemeClr val="bg1"/>
              </a:solidFill>
            </a:endParaRPr>
          </a:p>
        </p:txBody>
      </p:sp>
      <p:sp>
        <p:nvSpPr>
          <p:cNvPr id="51" name="Rectangle 47"/>
          <p:cNvSpPr>
            <a:spLocks noChangeArrowheads="1"/>
          </p:cNvSpPr>
          <p:nvPr/>
        </p:nvSpPr>
        <p:spPr bwMode="auto">
          <a:xfrm>
            <a:off x="7467114" y="1284051"/>
            <a:ext cx="1701179" cy="387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>
                <a:solidFill>
                  <a:schemeClr val="bg1"/>
                </a:solidFill>
                <a:cs typeface="Times New Roman" pitchFamily="18" charset="0"/>
              </a:rPr>
              <a:t>Event Handler</a:t>
            </a:r>
            <a:endParaRPr lang="en-US" sz="1400" b="1" i="1" u="none" dirty="0">
              <a:solidFill>
                <a:schemeClr val="bg1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4916905" y="3859551"/>
            <a:ext cx="1760016" cy="385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chemeClr val="bg1"/>
                </a:solidFill>
                <a:cs typeface="Times New Roman" pitchFamily="18" charset="0"/>
              </a:rPr>
              <a:t>Synchronous</a:t>
            </a:r>
          </a:p>
          <a:p>
            <a:pPr algn="ctr">
              <a:tabLst>
                <a:tab pos="611188" algn="l"/>
              </a:tabLst>
            </a:pPr>
            <a:r>
              <a:rPr lang="en-GB" sz="1400" b="1" u="none" dirty="0">
                <a:solidFill>
                  <a:schemeClr val="bg1"/>
                </a:solidFill>
                <a:cs typeface="Times New Roman" pitchFamily="18" charset="0"/>
              </a:rPr>
              <a:t>Event </a:t>
            </a:r>
            <a:r>
              <a:rPr lang="en-GB" sz="1400" b="1" u="none" dirty="0" err="1">
                <a:solidFill>
                  <a:schemeClr val="bg1"/>
                </a:solidFill>
                <a:cs typeface="Times New Roman" pitchFamily="18" charset="0"/>
              </a:rPr>
              <a:t>Demuxer</a:t>
            </a:r>
            <a:endParaRPr lang="en-US" sz="1400" b="1" u="none" dirty="0">
              <a:solidFill>
                <a:schemeClr val="bg1"/>
              </a:solidFill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>
              <a:solidFill>
                <a:schemeClr val="bg1"/>
              </a:solidFill>
            </a:endParaRPr>
          </a:p>
        </p:txBody>
      </p:sp>
      <p:sp>
        <p:nvSpPr>
          <p:cNvPr id="53" name="Isosceles Triangle 52"/>
          <p:cNvSpPr/>
          <p:nvPr/>
        </p:nvSpPr>
        <p:spPr bwMode="auto">
          <a:xfrm>
            <a:off x="8058209" y="4255547"/>
            <a:ext cx="286871" cy="296863"/>
          </a:xfrm>
          <a:prstGeom prst="triangle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Connector 59"/>
          <p:cNvCxnSpPr/>
          <p:nvPr/>
        </p:nvCxnSpPr>
        <p:spPr bwMode="auto">
          <a:xfrm flipV="1">
            <a:off x="5946773" y="2450342"/>
            <a:ext cx="0" cy="284812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/>
          <p:cNvCxnSpPr/>
          <p:nvPr/>
        </p:nvCxnSpPr>
        <p:spPr bwMode="auto">
          <a:xfrm flipV="1">
            <a:off x="5946773" y="2912919"/>
            <a:ext cx="0" cy="284812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Line 62"/>
          <p:cNvSpPr>
            <a:spLocks noChangeShapeType="1"/>
          </p:cNvSpPr>
          <p:nvPr/>
        </p:nvSpPr>
        <p:spPr bwMode="auto">
          <a:xfrm>
            <a:off x="7009486" y="3119500"/>
            <a:ext cx="0" cy="116755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3" name="Line 64"/>
          <p:cNvSpPr>
            <a:spLocks noChangeShapeType="1"/>
          </p:cNvSpPr>
          <p:nvPr/>
        </p:nvSpPr>
        <p:spPr bwMode="auto">
          <a:xfrm flipH="1">
            <a:off x="6712030" y="2409491"/>
            <a:ext cx="0" cy="325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4" name="Line 64"/>
          <p:cNvSpPr>
            <a:spLocks noChangeShapeType="1"/>
          </p:cNvSpPr>
          <p:nvPr/>
        </p:nvSpPr>
        <p:spPr bwMode="auto">
          <a:xfrm flipH="1">
            <a:off x="7628052" y="2339002"/>
            <a:ext cx="0" cy="34195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5" name="Line 64"/>
          <p:cNvSpPr>
            <a:spLocks noChangeShapeType="1"/>
          </p:cNvSpPr>
          <p:nvPr/>
        </p:nvSpPr>
        <p:spPr bwMode="auto">
          <a:xfrm flipH="1">
            <a:off x="6758646" y="1501062"/>
            <a:ext cx="8373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66" name="Rectangle 61"/>
          <p:cNvSpPr>
            <a:spLocks noChangeArrowheads="1"/>
          </p:cNvSpPr>
          <p:nvPr/>
        </p:nvSpPr>
        <p:spPr bwMode="auto">
          <a:xfrm>
            <a:off x="7446949" y="5556251"/>
            <a:ext cx="1588045" cy="63817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67" name="Rectangle 60"/>
          <p:cNvSpPr>
            <a:spLocks noChangeArrowheads="1"/>
          </p:cNvSpPr>
          <p:nvPr/>
        </p:nvSpPr>
        <p:spPr bwMode="auto">
          <a:xfrm>
            <a:off x="7416587" y="5651748"/>
            <a:ext cx="1632490" cy="385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Concrete</a:t>
            </a:r>
            <a:r>
              <a:rPr lang="en-GB" sz="1400" b="1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Event Handler B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68" name="Line 65"/>
          <p:cNvSpPr>
            <a:spLocks noChangeShapeType="1"/>
          </p:cNvSpPr>
          <p:nvPr/>
        </p:nvSpPr>
        <p:spPr bwMode="auto">
          <a:xfrm flipH="1">
            <a:off x="7538834" y="4544971"/>
            <a:ext cx="0" cy="40450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54" name="Rectangle 61"/>
          <p:cNvSpPr>
            <a:spLocks noChangeArrowheads="1"/>
          </p:cNvSpPr>
          <p:nvPr/>
        </p:nvSpPr>
        <p:spPr bwMode="auto">
          <a:xfrm>
            <a:off x="6741671" y="4809157"/>
            <a:ext cx="1588045" cy="638175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5" name="Rectangle 60"/>
          <p:cNvSpPr>
            <a:spLocks noChangeArrowheads="1"/>
          </p:cNvSpPr>
          <p:nvPr/>
        </p:nvSpPr>
        <p:spPr bwMode="auto">
          <a:xfrm>
            <a:off x="6711309" y="4904654"/>
            <a:ext cx="1632490" cy="385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Concrete</a:t>
            </a:r>
            <a:r>
              <a:rPr lang="en-GB" sz="1400" b="1" dirty="0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en-GB" sz="1400" b="1" u="none" dirty="0" smtClean="0">
                <a:solidFill>
                  <a:srgbClr val="000000"/>
                </a:solidFill>
                <a:cs typeface="Times New Roman" pitchFamily="18" charset="0"/>
              </a:rPr>
              <a:t>Event Handler A</a:t>
            </a:r>
            <a:endParaRPr lang="en-US" sz="1400" b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7594447" y="3211574"/>
            <a:ext cx="1587" cy="20637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7278534" y="3232211"/>
            <a:ext cx="1588" cy="19050"/>
          </a:xfrm>
          <a:prstGeom prst="rect">
            <a:avLst/>
          </a:pr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6626072" y="2638486"/>
            <a:ext cx="1090448" cy="481013"/>
          </a:xfrm>
          <a:prstGeom prst="rect">
            <a:avLst/>
          </a:prstGeom>
          <a:solidFill>
            <a:srgbClr val="3366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6833573" y="2782043"/>
            <a:ext cx="634789" cy="193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>
                <a:solidFill>
                  <a:schemeClr val="bg1"/>
                </a:solidFill>
              </a:rPr>
              <a:t>Handle</a:t>
            </a:r>
            <a:endParaRPr lang="en-US" b="1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253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0" y="258806"/>
            <a:ext cx="91440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OS  Support for </a:t>
            </a: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Programming </a:t>
            </a: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/>
            </a:r>
            <a:br>
              <a:rPr lang="en-US" sz="4000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</a:b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Concurrent &amp; Networked Software: </a:t>
            </a:r>
            <a:r>
              <a:rPr lang="en-US" sz="4000" kern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Part 2</a:t>
            </a:r>
            <a:endParaRPr lang="en-US" sz="4000" kern="0" dirty="0" smtClean="0">
              <a:solidFill>
                <a:srgbClr val="FF0000"/>
              </a:solidFill>
              <a:latin typeface="Impact" pitchFamily="34" charset="0"/>
              <a:ea typeface="+mj-ea"/>
              <a:cs typeface="Arial" pitchFamily="34" charset="0"/>
            </a:endParaRP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55197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129" y="2167694"/>
            <a:ext cx="5613711" cy="3944350"/>
          </a:xfrm>
          <a:prstGeom prst="rect">
            <a:avLst/>
          </a:prstGeom>
        </p:spPr>
      </p:pic>
      <p:sp>
        <p:nvSpPr>
          <p:cNvPr id="2151430" name="Rectangle 6"/>
          <p:cNvSpPr>
            <a:spLocks noChangeArrowheads="1"/>
          </p:cNvSpPr>
          <p:nvPr/>
        </p:nvSpPr>
        <p:spPr bwMode="auto">
          <a:xfrm>
            <a:off x="70971" y="1041307"/>
            <a:ext cx="4303805" cy="43088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lvl="1" indent="-228600" eaLnBrk="0" hangingPunct="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Present an overview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operating system mechanisms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available to implement networked apps that </a:t>
            </a:r>
          </a:p>
          <a:p>
            <a:pPr marL="461963" lvl="1" indent="-228600" eaLnBrk="0" hangingPunct="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Communicate via the Sockets API &amp; </a:t>
            </a:r>
          </a:p>
          <a:p>
            <a:pPr marL="461963" lvl="1" indent="-228600" eaLnBrk="0" hangingPunct="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Use the select()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function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Present </a:t>
            </a:r>
            <a:r>
              <a:rPr lang="en-US" sz="2000" dirty="0">
                <a:latin typeface="+mn-lt"/>
                <a:ea typeface="+mn-ea"/>
                <a:cs typeface="+mn-cs"/>
              </a:rPr>
              <a:t>an overview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of OS mechanisms </a:t>
            </a:r>
            <a:r>
              <a:rPr lang="en-US" sz="2000" dirty="0">
                <a:latin typeface="+mn-lt"/>
                <a:ea typeface="+mn-ea"/>
                <a:cs typeface="+mn-cs"/>
              </a:rPr>
              <a:t>available to implement </a:t>
            </a:r>
            <a:r>
              <a:rPr lang="en-US" sz="2000" i="1" dirty="0" smtClean="0"/>
              <a:t>concurrent</a:t>
            </a:r>
            <a:r>
              <a:rPr lang="en-US" sz="2000" dirty="0" smtClean="0"/>
              <a:t> apps that </a:t>
            </a:r>
          </a:p>
          <a:p>
            <a:pPr marL="461963" lvl="1" indent="-228600" eaLnBrk="0" hangingPunct="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Process </a:t>
            </a:r>
            <a:r>
              <a:rPr lang="en-US" sz="2000" dirty="0"/>
              <a:t>multiple requests </a:t>
            </a:r>
            <a:r>
              <a:rPr lang="en-US" sz="2000" dirty="0" smtClean="0"/>
              <a:t>simultaneously via multiprocessing and/or multithreading 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2700" y="6379618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24127" y="6416616"/>
            <a:ext cx="8650933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Again, we have no source code examples here since we’ll cover them later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92562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2700" y="6379618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6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Overview of </a:t>
            </a:r>
            <a:r>
              <a:rPr lang="en-US" sz="3200" dirty="0" smtClean="0"/>
              <a:t>the Sockets API</a:t>
            </a:r>
            <a:endParaRPr lang="en-US" sz="3200" dirty="0"/>
          </a:p>
        </p:txBody>
      </p:sp>
      <p:sp>
        <p:nvSpPr>
          <p:cNvPr id="2067459" name="Rectangle 3"/>
          <p:cNvSpPr>
            <a:spLocks noChangeArrowheads="1"/>
          </p:cNvSpPr>
          <p:nvPr/>
        </p:nvSpPr>
        <p:spPr bwMode="auto">
          <a:xfrm>
            <a:off x="71721" y="6416616"/>
            <a:ext cx="8991599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 Sockets network </a:t>
            </a:r>
            <a:r>
              <a:rPr lang="en-US" sz="2000" dirty="0"/>
              <a:t>programming API </a:t>
            </a:r>
            <a:r>
              <a:rPr lang="en-US" sz="2000" dirty="0" smtClean="0"/>
              <a:t>is available </a:t>
            </a:r>
            <a:r>
              <a:rPr lang="en-US" sz="2000" dirty="0"/>
              <a:t>on </a:t>
            </a:r>
            <a:r>
              <a:rPr lang="en-US" sz="2000" dirty="0" smtClean="0"/>
              <a:t>most operating systems</a:t>
            </a:r>
            <a:endParaRPr lang="en-US" sz="2000" dirty="0"/>
          </a:p>
        </p:txBody>
      </p:sp>
      <p:sp>
        <p:nvSpPr>
          <p:cNvPr id="2067465" name="Text Box 9"/>
          <p:cNvSpPr txBox="1">
            <a:spLocks noChangeArrowheads="1"/>
          </p:cNvSpPr>
          <p:nvPr/>
        </p:nvSpPr>
        <p:spPr bwMode="auto">
          <a:xfrm>
            <a:off x="157536" y="1184414"/>
            <a:ext cx="39015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11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Originally developed in BSD Unix as a C language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interface to the TCP/IP </a:t>
            </a:r>
            <a:r>
              <a:rPr lang="en-US" sz="2000" dirty="0">
                <a:latin typeface="+mn-lt"/>
                <a:ea typeface="+mn-ea"/>
                <a:cs typeface="+mn-cs"/>
              </a:rPr>
              <a:t>protocol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suite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520" y="1184414"/>
            <a:ext cx="4234058" cy="501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480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451" name="Text Box 3"/>
          <p:cNvSpPr txBox="1">
            <a:spLocks noChangeArrowheads="1"/>
          </p:cNvSpPr>
          <p:nvPr/>
        </p:nvSpPr>
        <p:spPr bwMode="auto">
          <a:xfrm>
            <a:off x="-4017" y="869200"/>
            <a:ext cx="9085262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Multiprocessing mechanisms include the features provided by the OS for creating &amp; managing the execution of multiple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processes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7200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Process lifetime operations 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– </a:t>
            </a:r>
            <a:r>
              <a:rPr lang="en-US" sz="2000" dirty="0">
                <a:latin typeface="+mj-lt"/>
              </a:rPr>
              <a:t>create a new process address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space for programs to </a:t>
            </a:r>
            <a:r>
              <a:rPr lang="en-US" sz="2000" dirty="0" smtClean="0">
                <a:latin typeface="+mj-lt"/>
              </a:rPr>
              <a:t>run</a:t>
            </a:r>
            <a:endParaRPr lang="en-US" sz="2000" dirty="0">
              <a:latin typeface="+mj-lt"/>
            </a:endParaRPr>
          </a:p>
        </p:txBody>
      </p:sp>
      <p:sp>
        <p:nvSpPr>
          <p:cNvPr id="215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349626"/>
            <a:ext cx="9134475" cy="616324"/>
          </a:xfrm>
        </p:spPr>
        <p:txBody>
          <a:bodyPr/>
          <a:lstStyle/>
          <a:p>
            <a:r>
              <a:rPr lang="en-US" sz="3200" dirty="0" smtClean="0"/>
              <a:t>OS Multiprocessing </a:t>
            </a:r>
            <a:r>
              <a:rPr lang="en-US" sz="3200" dirty="0"/>
              <a:t>Mechanisms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04145" y="2233839"/>
            <a:ext cx="4802609" cy="410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5122695" y="2424227"/>
            <a:ext cx="1792762" cy="1005768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Parent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699980" y="4259855"/>
            <a:ext cx="1775012" cy="1026743"/>
          </a:xfrm>
          <a:prstGeom prst="rect">
            <a:avLst/>
          </a:prstGeom>
          <a:solidFill>
            <a:srgbClr val="EFFD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Child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281816" y="5223843"/>
            <a:ext cx="1775012" cy="1026743"/>
          </a:xfrm>
          <a:prstGeom prst="rect">
            <a:avLst/>
          </a:prstGeom>
          <a:solidFill>
            <a:srgbClr val="EFFD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Child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665698" y="5405928"/>
            <a:ext cx="1228165" cy="457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386914" y="2797197"/>
            <a:ext cx="1882588" cy="146265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5711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451" name="Text Box 3"/>
          <p:cNvSpPr txBox="1">
            <a:spLocks noChangeArrowheads="1"/>
          </p:cNvSpPr>
          <p:nvPr/>
        </p:nvSpPr>
        <p:spPr bwMode="auto">
          <a:xfrm>
            <a:off x="-4017" y="869200"/>
            <a:ext cx="9085262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Multiprocessing mechanisms include the features provided by the OS for creating &amp; managing the execution of multiple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processes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7200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Process lifetime operations 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– </a:t>
            </a:r>
            <a:r>
              <a:rPr lang="en-US" sz="2000" dirty="0">
                <a:latin typeface="+mj-lt"/>
              </a:rPr>
              <a:t>create a new process address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space for programs to run</a:t>
            </a:r>
          </a:p>
          <a:p>
            <a:pPr marL="692150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j-lt"/>
              </a:rPr>
              <a:t>e.g., fork() &amp; exec*() on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POSIX &amp; </a:t>
            </a:r>
            <a:r>
              <a:rPr lang="en-US" sz="2000" dirty="0" err="1">
                <a:latin typeface="+mj-lt"/>
              </a:rPr>
              <a:t>CreateProcess</a:t>
            </a:r>
            <a:r>
              <a:rPr lang="en-US" sz="2000" dirty="0">
                <a:latin typeface="+mj-lt"/>
              </a:rPr>
              <a:t>() on </a:t>
            </a:r>
            <a:br>
              <a:rPr lang="en-US" sz="2000" dirty="0">
                <a:latin typeface="+mj-lt"/>
              </a:rPr>
            </a:br>
            <a:r>
              <a:rPr lang="en-US" sz="2000" dirty="0">
                <a:latin typeface="+mj-lt"/>
              </a:rPr>
              <a:t>Windows</a:t>
            </a:r>
          </a:p>
        </p:txBody>
      </p:sp>
      <p:sp>
        <p:nvSpPr>
          <p:cNvPr id="215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349626"/>
            <a:ext cx="9134475" cy="616324"/>
          </a:xfrm>
        </p:spPr>
        <p:txBody>
          <a:bodyPr/>
          <a:lstStyle/>
          <a:p>
            <a:r>
              <a:rPr lang="en-US" sz="3200" dirty="0" smtClean="0"/>
              <a:t>OS Multiprocessing </a:t>
            </a:r>
            <a:r>
              <a:rPr lang="en-US" sz="3200" dirty="0"/>
              <a:t>Mechanisms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04145" y="2233839"/>
            <a:ext cx="4802609" cy="410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4699980" y="4259855"/>
            <a:ext cx="1775012" cy="1026743"/>
          </a:xfrm>
          <a:prstGeom prst="rect">
            <a:avLst/>
          </a:prstGeom>
          <a:solidFill>
            <a:srgbClr val="EFFD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Child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281816" y="5223843"/>
            <a:ext cx="1775012" cy="1026743"/>
          </a:xfrm>
          <a:prstGeom prst="rect">
            <a:avLst/>
          </a:prstGeom>
          <a:solidFill>
            <a:srgbClr val="EFFD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Child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665698" y="5405928"/>
            <a:ext cx="1228165" cy="457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386914" y="2797197"/>
            <a:ext cx="1882588" cy="146265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122695" y="2424227"/>
            <a:ext cx="1792762" cy="1005768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Parent</a:t>
            </a:r>
          </a:p>
        </p:txBody>
      </p:sp>
    </p:spTree>
    <p:extLst>
      <p:ext uri="{BB962C8B-B14F-4D97-AF65-F5344CB8AC3E}">
        <p14:creationId xmlns:p14="http://schemas.microsoft.com/office/powerpoint/2010/main" val="302442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451" name="Text Box 3"/>
          <p:cNvSpPr txBox="1">
            <a:spLocks noChangeArrowheads="1"/>
          </p:cNvSpPr>
          <p:nvPr/>
        </p:nvSpPr>
        <p:spPr bwMode="auto">
          <a:xfrm>
            <a:off x="-4017" y="869200"/>
            <a:ext cx="9085262" cy="4324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Multiprocessing mechanisms include the features provided by the OS for creating &amp; managing the execution of multiple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processes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7200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Process lifetime operations 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– </a:t>
            </a:r>
            <a:r>
              <a:rPr lang="en-US" sz="2000" dirty="0">
                <a:latin typeface="+mj-lt"/>
              </a:rPr>
              <a:t>create a new process </a:t>
            </a:r>
            <a:r>
              <a:rPr lang="en-US" sz="2000" dirty="0" smtClean="0">
                <a:latin typeface="+mj-lt"/>
              </a:rPr>
              <a:t>address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space </a:t>
            </a:r>
            <a:r>
              <a:rPr lang="en-US" sz="2000" dirty="0">
                <a:latin typeface="+mj-lt"/>
              </a:rPr>
              <a:t>for programs to </a:t>
            </a:r>
            <a:r>
              <a:rPr lang="en-US" sz="2000" dirty="0" smtClean="0">
                <a:latin typeface="+mj-lt"/>
              </a:rPr>
              <a:t>run</a:t>
            </a:r>
          </a:p>
          <a:p>
            <a:pPr marL="692150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.g., fork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() &amp; exec*() 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POSIX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&amp;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CreateProcess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() 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Windows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68738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The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parent process </a:t>
            </a:r>
            <a:r>
              <a:rPr lang="en-US" sz="2000" dirty="0">
                <a:latin typeface="+mn-lt"/>
                <a:ea typeface="+mn-ea"/>
                <a:cs typeface="+mn-cs"/>
              </a:rPr>
              <a:t>can set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command </a:t>
            </a:r>
            <a:r>
              <a:rPr lang="en-US" sz="2000" dirty="0">
                <a:latin typeface="+mn-lt"/>
                <a:ea typeface="+mn-ea"/>
                <a:cs typeface="+mn-cs"/>
              </a:rPr>
              <a:t>line arguments,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environment </a:t>
            </a:r>
            <a:r>
              <a:rPr lang="en-US" sz="2000" dirty="0">
                <a:latin typeface="+mn-lt"/>
                <a:ea typeface="+mn-ea"/>
                <a:cs typeface="+mn-cs"/>
              </a:rPr>
              <a:t>variables 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working </a:t>
            </a:r>
            <a:r>
              <a:rPr lang="en-US" sz="2000" dirty="0">
                <a:latin typeface="+mn-lt"/>
                <a:ea typeface="+mn-ea"/>
                <a:cs typeface="+mn-cs"/>
              </a:rPr>
              <a:t>directories for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the child process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04145" y="2233839"/>
            <a:ext cx="4802609" cy="410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 bwMode="auto">
          <a:xfrm>
            <a:off x="4699980" y="4259855"/>
            <a:ext cx="1775012" cy="1026743"/>
          </a:xfrm>
          <a:prstGeom prst="rect">
            <a:avLst/>
          </a:prstGeom>
          <a:solidFill>
            <a:srgbClr val="EFFD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Child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7281816" y="5223843"/>
            <a:ext cx="1775012" cy="1026743"/>
          </a:xfrm>
          <a:prstGeom prst="rect">
            <a:avLst/>
          </a:prstGeom>
          <a:solidFill>
            <a:srgbClr val="EFFD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Child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665698" y="5405928"/>
            <a:ext cx="1228165" cy="457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386914" y="2797197"/>
            <a:ext cx="1882588" cy="146265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2700" y="631686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349626"/>
            <a:ext cx="9134475" cy="616324"/>
          </a:xfrm>
        </p:spPr>
        <p:txBody>
          <a:bodyPr/>
          <a:lstStyle/>
          <a:p>
            <a:r>
              <a:rPr lang="en-US" sz="3200" dirty="0" smtClean="0"/>
              <a:t>OS Multiprocessing </a:t>
            </a:r>
            <a:r>
              <a:rPr lang="en-US" sz="3200" dirty="0"/>
              <a:t>Mechanisms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122695" y="2424227"/>
            <a:ext cx="1792762" cy="1005768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Parent</a:t>
            </a:r>
          </a:p>
        </p:txBody>
      </p:sp>
    </p:spTree>
    <p:extLst>
      <p:ext uri="{BB962C8B-B14F-4D97-AF65-F5344CB8AC3E}">
        <p14:creationId xmlns:p14="http://schemas.microsoft.com/office/powerpoint/2010/main" val="1720663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04145" y="2233839"/>
            <a:ext cx="4802609" cy="410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 bwMode="auto">
          <a:xfrm>
            <a:off x="12700" y="631686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2451" name="Text Box 3"/>
          <p:cNvSpPr txBox="1">
            <a:spLocks noChangeArrowheads="1"/>
          </p:cNvSpPr>
          <p:nvPr/>
        </p:nvSpPr>
        <p:spPr bwMode="auto">
          <a:xfrm>
            <a:off x="-4017" y="869200"/>
            <a:ext cx="9085262" cy="59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Multiprocessing mechanisms include the features provided by the OS for creating &amp; managing the execution of multiple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processes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7200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Process lifetime operations 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– </a:t>
            </a:r>
            <a:r>
              <a:rPr lang="en-US" sz="2000" dirty="0">
                <a:latin typeface="+mj-lt"/>
              </a:rPr>
              <a:t>create a new process </a:t>
            </a:r>
            <a:r>
              <a:rPr lang="en-US" sz="2000" dirty="0" smtClean="0">
                <a:latin typeface="+mj-lt"/>
              </a:rPr>
              <a:t>address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space </a:t>
            </a:r>
            <a:r>
              <a:rPr lang="en-US" sz="2000" dirty="0">
                <a:latin typeface="+mj-lt"/>
              </a:rPr>
              <a:t>for programs to </a:t>
            </a:r>
            <a:r>
              <a:rPr lang="en-US" sz="2000" dirty="0" smtClean="0">
                <a:latin typeface="+mj-lt"/>
              </a:rPr>
              <a:t>run</a:t>
            </a:r>
          </a:p>
          <a:p>
            <a:pPr marL="692150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.g., fork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() &amp; exec*() 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POSIX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&amp;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CreateProcess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() 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Windows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68738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parent process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can set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command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line arguments,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environment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variables 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working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directories for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the child process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68738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The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child process </a:t>
            </a:r>
            <a:r>
              <a:rPr lang="en-US" sz="2000" dirty="0">
                <a:latin typeface="+mn-lt"/>
                <a:ea typeface="+mn-ea"/>
                <a:cs typeface="+mn-cs"/>
              </a:rPr>
              <a:t>can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terminate </a:t>
            </a:r>
            <a:r>
              <a:rPr lang="en-US" sz="2000" i="1" dirty="0">
                <a:latin typeface="+mn-lt"/>
                <a:ea typeface="+mn-ea"/>
                <a:cs typeface="+mn-cs"/>
              </a:rPr>
              <a:t>voluntarily</a:t>
            </a:r>
            <a:r>
              <a:rPr lang="en-US" sz="2000" dirty="0">
                <a:latin typeface="+mn-lt"/>
                <a:ea typeface="+mn-ea"/>
                <a:cs typeface="+mn-cs"/>
              </a:rPr>
              <a:t> by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reaching </a:t>
            </a:r>
            <a:r>
              <a:rPr lang="en-US" sz="2000" dirty="0">
                <a:latin typeface="+mn-lt"/>
                <a:ea typeface="+mn-ea"/>
                <a:cs typeface="+mn-cs"/>
              </a:rPr>
              <a:t>the end of its execution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or </a:t>
            </a:r>
            <a:r>
              <a:rPr lang="en-US" sz="2000" dirty="0">
                <a:latin typeface="+mn-lt"/>
                <a:ea typeface="+mn-ea"/>
                <a:cs typeface="+mn-cs"/>
              </a:rPr>
              <a:t>be </a:t>
            </a:r>
            <a:r>
              <a:rPr lang="en-US" sz="2000" i="1" dirty="0">
                <a:latin typeface="+mn-lt"/>
                <a:ea typeface="+mn-ea"/>
                <a:cs typeface="+mn-cs"/>
              </a:rPr>
              <a:t>involuntarily</a:t>
            </a:r>
            <a:r>
              <a:rPr lang="en-US" sz="2000" dirty="0">
                <a:latin typeface="+mn-lt"/>
                <a:ea typeface="+mn-ea"/>
                <a:cs typeface="+mn-cs"/>
              </a:rPr>
              <a:t> killed via signals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(</a:t>
            </a:r>
            <a:r>
              <a:rPr lang="en-US" sz="2000" dirty="0">
                <a:latin typeface="+mn-lt"/>
                <a:ea typeface="+mn-ea"/>
                <a:cs typeface="+mn-cs"/>
              </a:rPr>
              <a:t>in POSIX) or </a:t>
            </a:r>
            <a:r>
              <a:rPr lang="en-US" sz="2000" dirty="0" err="1">
                <a:latin typeface="+mn-lt"/>
                <a:ea typeface="+mn-ea"/>
                <a:cs typeface="+mn-cs"/>
              </a:rPr>
              <a:t>TerminateProcess</a:t>
            </a:r>
            <a:r>
              <a:rPr lang="en-US" sz="2000" dirty="0">
                <a:latin typeface="+mn-lt"/>
                <a:ea typeface="+mn-ea"/>
                <a:cs typeface="+mn-cs"/>
              </a:rPr>
              <a:t>() (in Windows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)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699980" y="4259855"/>
            <a:ext cx="1775012" cy="1026743"/>
          </a:xfrm>
          <a:prstGeom prst="rect">
            <a:avLst/>
          </a:prstGeom>
          <a:solidFill>
            <a:srgbClr val="EFFD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Child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7281816" y="5223843"/>
            <a:ext cx="1775012" cy="1026743"/>
          </a:xfrm>
          <a:prstGeom prst="rect">
            <a:avLst/>
          </a:prstGeom>
          <a:solidFill>
            <a:srgbClr val="EFFD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Child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665698" y="5405928"/>
            <a:ext cx="1228165" cy="457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386914" y="2797197"/>
            <a:ext cx="1882588" cy="146265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349626"/>
            <a:ext cx="9134475" cy="616324"/>
          </a:xfrm>
        </p:spPr>
        <p:txBody>
          <a:bodyPr/>
          <a:lstStyle/>
          <a:p>
            <a:r>
              <a:rPr lang="en-US" sz="3200" dirty="0" smtClean="0"/>
              <a:t>OS Multiprocessing </a:t>
            </a:r>
            <a:r>
              <a:rPr lang="en-US" sz="3200" dirty="0"/>
              <a:t>Mechanisms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122695" y="2424227"/>
            <a:ext cx="1792762" cy="1005768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Parent</a:t>
            </a:r>
          </a:p>
        </p:txBody>
      </p:sp>
    </p:spTree>
    <p:extLst>
      <p:ext uri="{BB962C8B-B14F-4D97-AF65-F5344CB8AC3E}">
        <p14:creationId xmlns:p14="http://schemas.microsoft.com/office/powerpoint/2010/main" val="361941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04145" y="2233839"/>
            <a:ext cx="4802609" cy="410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/>
          <p:cNvSpPr/>
          <p:nvPr/>
        </p:nvSpPr>
        <p:spPr bwMode="auto">
          <a:xfrm>
            <a:off x="4699980" y="4259855"/>
            <a:ext cx="1775012" cy="1026743"/>
          </a:xfrm>
          <a:prstGeom prst="rect">
            <a:avLst/>
          </a:prstGeom>
          <a:solidFill>
            <a:srgbClr val="EFFD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Child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281816" y="5223843"/>
            <a:ext cx="1775012" cy="1026743"/>
          </a:xfrm>
          <a:prstGeom prst="rect">
            <a:avLst/>
          </a:prstGeom>
          <a:solidFill>
            <a:srgbClr val="EFFD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Child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665698" y="5405928"/>
            <a:ext cx="1228165" cy="457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386914" y="2797197"/>
            <a:ext cx="1882588" cy="146265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349626"/>
            <a:ext cx="9134475" cy="616324"/>
          </a:xfrm>
        </p:spPr>
        <p:txBody>
          <a:bodyPr/>
          <a:lstStyle/>
          <a:p>
            <a:r>
              <a:rPr lang="en-US" sz="3200" dirty="0" smtClean="0"/>
              <a:t>OS Multiprocessing </a:t>
            </a:r>
            <a:r>
              <a:rPr lang="en-US" sz="3200" dirty="0"/>
              <a:t>Mechanisms</a:t>
            </a:r>
          </a:p>
        </p:txBody>
      </p:sp>
      <p:sp>
        <p:nvSpPr>
          <p:cNvPr id="2152451" name="Text Box 3"/>
          <p:cNvSpPr txBox="1">
            <a:spLocks noChangeArrowheads="1"/>
          </p:cNvSpPr>
          <p:nvPr/>
        </p:nvSpPr>
        <p:spPr bwMode="auto">
          <a:xfrm>
            <a:off x="-4017" y="869200"/>
            <a:ext cx="9085262" cy="201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Multiprocessing mechanisms include the features provided by the OS for creating &amp; managing the execution of multiple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processes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Process </a:t>
            </a:r>
            <a:r>
              <a:rPr lang="en-US" sz="2000" b="1" dirty="0">
                <a:latin typeface="+mn-lt"/>
                <a:ea typeface="+mn-ea"/>
                <a:cs typeface="+mn-cs"/>
              </a:rPr>
              <a:t>synchronization options 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– provided </a:t>
            </a:r>
            <a:r>
              <a:rPr lang="en-US" sz="2000" dirty="0">
                <a:latin typeface="+mn-lt"/>
                <a:ea typeface="+mn-ea"/>
                <a:cs typeface="+mn-cs"/>
              </a:rPr>
              <a:t>by the OS to retain the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identity </a:t>
            </a:r>
            <a:r>
              <a:rPr lang="en-US" sz="2000" dirty="0">
                <a:latin typeface="+mn-lt"/>
                <a:ea typeface="+mn-ea"/>
                <a:cs typeface="+mn-cs"/>
              </a:rPr>
              <a:t>&amp; exit status of a process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>
                <a:latin typeface="+mn-lt"/>
                <a:ea typeface="+mn-ea"/>
                <a:cs typeface="+mn-cs"/>
              </a:rPr>
              <a:t>report it to the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parent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122695" y="2424227"/>
            <a:ext cx="1792762" cy="1005768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Parent</a:t>
            </a:r>
          </a:p>
        </p:txBody>
      </p:sp>
    </p:spTree>
    <p:extLst>
      <p:ext uri="{BB962C8B-B14F-4D97-AF65-F5344CB8AC3E}">
        <p14:creationId xmlns:p14="http://schemas.microsoft.com/office/powerpoint/2010/main" val="1198288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04145" y="2233839"/>
            <a:ext cx="4802609" cy="410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2451" name="Text Box 3"/>
          <p:cNvSpPr txBox="1">
            <a:spLocks noChangeArrowheads="1"/>
          </p:cNvSpPr>
          <p:nvPr/>
        </p:nvSpPr>
        <p:spPr bwMode="auto">
          <a:xfrm>
            <a:off x="-4017" y="869200"/>
            <a:ext cx="9085262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Multiprocessing mechanisms include the features provided by the OS for creating &amp; managing the execution of multiple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processes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Process </a:t>
            </a:r>
            <a:r>
              <a:rPr lang="en-US" sz="2000" b="1" dirty="0">
                <a:latin typeface="+mn-lt"/>
                <a:ea typeface="+mn-ea"/>
                <a:cs typeface="+mn-cs"/>
              </a:rPr>
              <a:t>synchronization options 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– provided </a:t>
            </a:r>
            <a:r>
              <a:rPr lang="en-US" sz="2000" dirty="0">
                <a:latin typeface="+mn-lt"/>
                <a:ea typeface="+mn-ea"/>
                <a:cs typeface="+mn-cs"/>
              </a:rPr>
              <a:t>by the OS to retain the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identity </a:t>
            </a:r>
            <a:r>
              <a:rPr lang="en-US" sz="2000" dirty="0">
                <a:latin typeface="+mn-lt"/>
                <a:ea typeface="+mn-ea"/>
                <a:cs typeface="+mn-cs"/>
              </a:rPr>
              <a:t>&amp; exit status of a process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>
                <a:latin typeface="+mn-lt"/>
                <a:ea typeface="+mn-ea"/>
                <a:cs typeface="+mn-cs"/>
              </a:rPr>
              <a:t>report it to the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parent</a:t>
            </a:r>
          </a:p>
          <a:p>
            <a:pPr marL="68738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e.g</a:t>
            </a:r>
            <a:r>
              <a:rPr lang="en-US" sz="2000" dirty="0">
                <a:latin typeface="+mn-lt"/>
                <a:ea typeface="+mn-ea"/>
                <a:cs typeface="+mn-cs"/>
              </a:rPr>
              <a:t>.,</a:t>
            </a:r>
          </a:p>
          <a:p>
            <a:pPr marL="912813" lvl="1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POSIX wait() &amp; </a:t>
            </a:r>
            <a:r>
              <a:rPr lang="en-US" sz="2000" dirty="0" err="1">
                <a:latin typeface="+mn-lt"/>
                <a:ea typeface="+mn-ea"/>
                <a:cs typeface="+mn-cs"/>
              </a:rPr>
              <a:t>waitpid</a:t>
            </a:r>
            <a:r>
              <a:rPr lang="en-US" sz="2000" dirty="0">
                <a:latin typeface="+mn-lt"/>
                <a:ea typeface="+mn-ea"/>
                <a:cs typeface="+mn-cs"/>
              </a:rPr>
              <a:t>()</a:t>
            </a:r>
          </a:p>
          <a:p>
            <a:pPr marL="912813" lvl="1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Windows </a:t>
            </a:r>
            <a:r>
              <a:rPr lang="en-US" sz="2000" dirty="0" err="1">
                <a:latin typeface="+mn-lt"/>
                <a:ea typeface="+mn-ea"/>
                <a:cs typeface="+mn-cs"/>
              </a:rPr>
              <a:t>WaitForSingleObject</a:t>
            </a:r>
            <a:r>
              <a:rPr lang="en-US" sz="2000" dirty="0">
                <a:latin typeface="+mn-lt"/>
                <a:ea typeface="+mn-ea"/>
                <a:cs typeface="+mn-cs"/>
              </a:rPr>
              <a:t>()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 err="1">
                <a:latin typeface="+mn-lt"/>
                <a:ea typeface="+mn-ea"/>
                <a:cs typeface="+mn-cs"/>
              </a:rPr>
              <a:t>WaitForMultipleObjects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()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699980" y="4259855"/>
            <a:ext cx="1775012" cy="1026743"/>
          </a:xfrm>
          <a:prstGeom prst="rect">
            <a:avLst/>
          </a:prstGeom>
          <a:solidFill>
            <a:srgbClr val="EFFD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Child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281816" y="5223843"/>
            <a:ext cx="1775012" cy="1026743"/>
          </a:xfrm>
          <a:prstGeom prst="rect">
            <a:avLst/>
          </a:prstGeom>
          <a:solidFill>
            <a:srgbClr val="EFFD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Child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665698" y="5405928"/>
            <a:ext cx="1228165" cy="457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386914" y="2797197"/>
            <a:ext cx="1882588" cy="146265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349626"/>
            <a:ext cx="9134475" cy="616324"/>
          </a:xfrm>
        </p:spPr>
        <p:txBody>
          <a:bodyPr/>
          <a:lstStyle/>
          <a:p>
            <a:r>
              <a:rPr lang="en-US" sz="3200" dirty="0" smtClean="0"/>
              <a:t>OS Multiprocessing </a:t>
            </a:r>
            <a:r>
              <a:rPr lang="en-US" sz="3200" dirty="0"/>
              <a:t>Mechanisms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122695" y="2424227"/>
            <a:ext cx="1792762" cy="1005768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Parent</a:t>
            </a:r>
          </a:p>
        </p:txBody>
      </p:sp>
    </p:spTree>
    <p:extLst>
      <p:ext uri="{BB962C8B-B14F-4D97-AF65-F5344CB8AC3E}">
        <p14:creationId xmlns:p14="http://schemas.microsoft.com/office/powerpoint/2010/main" val="623959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349626"/>
            <a:ext cx="9134475" cy="616324"/>
          </a:xfrm>
        </p:spPr>
        <p:txBody>
          <a:bodyPr/>
          <a:lstStyle/>
          <a:p>
            <a:r>
              <a:rPr lang="en-US" sz="3200" dirty="0" smtClean="0"/>
              <a:t>OS Multiprocessing </a:t>
            </a:r>
            <a:r>
              <a:rPr lang="en-US" sz="3200" dirty="0"/>
              <a:t>Mechanisms</a:t>
            </a:r>
          </a:p>
        </p:txBody>
      </p:sp>
      <p:sp>
        <p:nvSpPr>
          <p:cNvPr id="2152451" name="Text Box 3"/>
          <p:cNvSpPr txBox="1">
            <a:spLocks noChangeArrowheads="1"/>
          </p:cNvSpPr>
          <p:nvPr/>
        </p:nvSpPr>
        <p:spPr bwMode="auto">
          <a:xfrm>
            <a:off x="-4018" y="869200"/>
            <a:ext cx="9148017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Multiprocessing mechanisms include the features provided by the OS for creating &amp; managing the execution of multiple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processes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Process </a:t>
            </a:r>
            <a:r>
              <a:rPr lang="en-US" sz="2000" b="1" dirty="0">
                <a:latin typeface="+mn-lt"/>
                <a:ea typeface="+mn-ea"/>
                <a:cs typeface="+mn-cs"/>
              </a:rPr>
              <a:t>property operations 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– used </a:t>
            </a:r>
            <a:r>
              <a:rPr lang="en-US" sz="2000" dirty="0">
                <a:latin typeface="+mn-lt"/>
                <a:ea typeface="+mn-ea"/>
                <a:cs typeface="+mn-cs"/>
              </a:rPr>
              <a:t>to get/set process properties,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such </a:t>
            </a:r>
            <a:r>
              <a:rPr lang="en-US" sz="2000" dirty="0">
                <a:latin typeface="+mn-lt"/>
                <a:ea typeface="+mn-ea"/>
                <a:cs typeface="+mn-cs"/>
              </a:rPr>
              <a:t>as default file access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permissions</a:t>
            </a:r>
            <a:r>
              <a:rPr lang="en-US" sz="2000" dirty="0">
                <a:latin typeface="+mn-lt"/>
                <a:ea typeface="+mn-ea"/>
                <a:cs typeface="+mn-cs"/>
              </a:rPr>
              <a:t>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user </a:t>
            </a:r>
            <a:r>
              <a:rPr lang="en-US" sz="2000" dirty="0">
                <a:latin typeface="+mn-lt"/>
                <a:ea typeface="+mn-ea"/>
                <a:cs typeface="+mn-cs"/>
              </a:rPr>
              <a:t>identification,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resource </a:t>
            </a:r>
            <a:r>
              <a:rPr lang="en-US" sz="2000" dirty="0">
                <a:latin typeface="+mn-lt"/>
                <a:ea typeface="+mn-ea"/>
                <a:cs typeface="+mn-cs"/>
              </a:rPr>
              <a:t>limits,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scheduling priority,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>
                <a:latin typeface="+mn-lt"/>
                <a:ea typeface="+mn-ea"/>
                <a:cs typeface="+mn-cs"/>
              </a:rPr>
              <a:t>current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working </a:t>
            </a:r>
            <a:r>
              <a:rPr lang="en-US" sz="2000" dirty="0">
                <a:latin typeface="+mn-lt"/>
                <a:ea typeface="+mn-ea"/>
                <a:cs typeface="+mn-cs"/>
              </a:rPr>
              <a:t>directory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04145" y="2233839"/>
            <a:ext cx="4802609" cy="4105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4699980" y="4259855"/>
            <a:ext cx="1775012" cy="1026743"/>
          </a:xfrm>
          <a:prstGeom prst="rect">
            <a:avLst/>
          </a:prstGeom>
          <a:solidFill>
            <a:srgbClr val="EFFD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Child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281816" y="5223843"/>
            <a:ext cx="1775012" cy="1026743"/>
          </a:xfrm>
          <a:prstGeom prst="rect">
            <a:avLst/>
          </a:prstGeom>
          <a:solidFill>
            <a:srgbClr val="EFFD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Child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665698" y="5405928"/>
            <a:ext cx="1228165" cy="4572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386914" y="2797197"/>
            <a:ext cx="1882588" cy="146265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122695" y="2424227"/>
            <a:ext cx="1792762" cy="1005768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Parent</a:t>
            </a:r>
          </a:p>
        </p:txBody>
      </p:sp>
    </p:spTree>
    <p:extLst>
      <p:ext uri="{BB962C8B-B14F-4D97-AF65-F5344CB8AC3E}">
        <p14:creationId xmlns:p14="http://schemas.microsoft.com/office/powerpoint/2010/main" val="3608117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12920"/>
            <a:ext cx="9134475" cy="914400"/>
          </a:xfrm>
        </p:spPr>
        <p:txBody>
          <a:bodyPr/>
          <a:lstStyle/>
          <a:p>
            <a:r>
              <a:rPr lang="en-US" sz="3200" dirty="0" smtClean="0"/>
              <a:t>OS Multithreading Mechanisms</a:t>
            </a:r>
            <a:endParaRPr lang="en-US" sz="3200" dirty="0"/>
          </a:p>
        </p:txBody>
      </p:sp>
      <p:sp>
        <p:nvSpPr>
          <p:cNvPr id="2153475" name="Text Box 3"/>
          <p:cNvSpPr txBox="1">
            <a:spLocks noChangeArrowheads="1"/>
          </p:cNvSpPr>
          <p:nvPr/>
        </p:nvSpPr>
        <p:spPr bwMode="auto">
          <a:xfrm>
            <a:off x="9525" y="900113"/>
            <a:ext cx="9134475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6550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6832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03275" indent="-1206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Multithreading mechanisms are provided by the OS to handle thread lifetime management, synchronization,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properties, </a:t>
            </a:r>
            <a:r>
              <a:rPr lang="en-US" sz="2000" dirty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thread-specific </a:t>
            </a:r>
            <a:r>
              <a:rPr lang="en-US" sz="2000" dirty="0">
                <a:latin typeface="+mn-lt"/>
                <a:ea typeface="+mn-ea"/>
                <a:cs typeface="+mn-cs"/>
              </a:rPr>
              <a:t>storage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Thread lifetime operations 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– </a:t>
            </a:r>
            <a:r>
              <a:rPr lang="en-US" sz="2000" dirty="0">
                <a:latin typeface="+mn-lt"/>
                <a:ea typeface="+mn-ea"/>
                <a:cs typeface="+mn-cs"/>
              </a:rPr>
              <a:t>include operations to </a:t>
            </a: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6905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C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reate threads</a:t>
            </a:r>
          </a:p>
          <a:p>
            <a:pPr marL="9191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e.g</a:t>
            </a:r>
            <a:r>
              <a:rPr lang="en-US" sz="2000" dirty="0">
                <a:latin typeface="+mn-lt"/>
                <a:ea typeface="+mn-ea"/>
                <a:cs typeface="+mn-cs"/>
              </a:rPr>
              <a:t>., </a:t>
            </a:r>
            <a:r>
              <a:rPr lang="en-US" sz="2000" dirty="0" err="1">
                <a:latin typeface="+mn-lt"/>
                <a:ea typeface="+mn-ea"/>
                <a:cs typeface="+mn-cs"/>
              </a:rPr>
              <a:t>pthread_create</a:t>
            </a:r>
            <a:r>
              <a:rPr lang="en-US" sz="2000" dirty="0">
                <a:latin typeface="+mn-lt"/>
                <a:ea typeface="+mn-ea"/>
                <a:cs typeface="+mn-cs"/>
              </a:rPr>
              <a:t>()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(</a:t>
            </a:r>
            <a:r>
              <a:rPr lang="en-US" sz="2000" dirty="0" err="1">
                <a:latin typeface="+mn-lt"/>
                <a:ea typeface="+mn-ea"/>
                <a:cs typeface="+mn-cs"/>
              </a:rPr>
              <a:t>PThreads</a:t>
            </a:r>
            <a:r>
              <a:rPr lang="en-US" sz="2000" dirty="0">
                <a:latin typeface="+mn-lt"/>
                <a:ea typeface="+mn-ea"/>
                <a:cs typeface="+mn-cs"/>
              </a:rPr>
              <a:t>) &amp; </a:t>
            </a:r>
            <a:r>
              <a:rPr lang="en-US" sz="2000" dirty="0" err="1">
                <a:latin typeface="+mn-lt"/>
                <a:ea typeface="+mn-ea"/>
                <a:cs typeface="+mn-cs"/>
              </a:rPr>
              <a:t>CreateThread</a:t>
            </a:r>
            <a:r>
              <a:rPr lang="en-US" sz="2000" dirty="0">
                <a:latin typeface="+mn-lt"/>
                <a:ea typeface="+mn-ea"/>
                <a:cs typeface="+mn-cs"/>
              </a:rPr>
              <a:t>()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(</a:t>
            </a:r>
            <a:r>
              <a:rPr lang="en-US" sz="2000" dirty="0">
                <a:latin typeface="+mn-lt"/>
                <a:ea typeface="+mn-ea"/>
                <a:cs typeface="+mn-cs"/>
              </a:rPr>
              <a:t>Windows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)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52" y="1789337"/>
            <a:ext cx="3929945" cy="25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429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12920"/>
            <a:ext cx="9134475" cy="914400"/>
          </a:xfrm>
        </p:spPr>
        <p:txBody>
          <a:bodyPr/>
          <a:lstStyle/>
          <a:p>
            <a:r>
              <a:rPr lang="en-US" sz="3200" dirty="0" smtClean="0"/>
              <a:t>OS Multithreading Mechanisms</a:t>
            </a:r>
            <a:endParaRPr lang="en-US" sz="3200" dirty="0"/>
          </a:p>
        </p:txBody>
      </p:sp>
      <p:sp>
        <p:nvSpPr>
          <p:cNvPr id="2153475" name="Text Box 3"/>
          <p:cNvSpPr txBox="1">
            <a:spLocks noChangeArrowheads="1"/>
          </p:cNvSpPr>
          <p:nvPr/>
        </p:nvSpPr>
        <p:spPr bwMode="auto">
          <a:xfrm>
            <a:off x="9525" y="900113"/>
            <a:ext cx="9134475" cy="4170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6550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6832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03275" indent="-1206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Multithreading mechanisms are provided by the OS to handle thread lifetime management, synchronization,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properties, </a:t>
            </a:r>
            <a:r>
              <a:rPr lang="en-US" sz="2000" dirty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thread-specific </a:t>
            </a:r>
            <a:r>
              <a:rPr lang="en-US" sz="2000" dirty="0">
                <a:latin typeface="+mn-lt"/>
                <a:ea typeface="+mn-ea"/>
                <a:cs typeface="+mn-cs"/>
              </a:rPr>
              <a:t>storage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Thread lifetime operations 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– </a:t>
            </a:r>
            <a:r>
              <a:rPr lang="en-US" sz="2000" dirty="0">
                <a:latin typeface="+mn-lt"/>
                <a:ea typeface="+mn-ea"/>
                <a:cs typeface="+mn-cs"/>
              </a:rPr>
              <a:t>include operations to </a:t>
            </a: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6905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reate threads</a:t>
            </a:r>
          </a:p>
          <a:p>
            <a:pPr marL="9191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e.g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.,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pthread_create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()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PThreads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) &amp;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CreateThread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()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Windows)</a:t>
            </a:r>
          </a:p>
          <a:p>
            <a:pPr marL="68738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Terminate threads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911225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i="1" dirty="0">
                <a:latin typeface="+mn-lt"/>
                <a:ea typeface="+mn-ea"/>
                <a:cs typeface="+mn-cs"/>
              </a:rPr>
              <a:t>Voluntarily</a:t>
            </a:r>
            <a:r>
              <a:rPr lang="en-US" sz="2000" dirty="0">
                <a:latin typeface="+mn-lt"/>
                <a:ea typeface="+mn-ea"/>
                <a:cs typeface="+mn-cs"/>
              </a:rPr>
              <a:t> – by reaching the end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point </a:t>
            </a:r>
            <a:r>
              <a:rPr lang="en-US" sz="2000" dirty="0">
                <a:latin typeface="+mn-lt"/>
                <a:ea typeface="+mn-ea"/>
                <a:cs typeface="+mn-cs"/>
              </a:rPr>
              <a:t>of the thread entry function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or </a:t>
            </a:r>
            <a:r>
              <a:rPr lang="en-US" sz="2000" dirty="0">
                <a:latin typeface="+mn-lt"/>
                <a:ea typeface="+mn-ea"/>
                <a:cs typeface="+mn-cs"/>
              </a:rPr>
              <a:t>calling </a:t>
            </a:r>
            <a:r>
              <a:rPr lang="en-US" sz="2000" dirty="0" err="1">
                <a:latin typeface="+mn-lt"/>
                <a:ea typeface="+mn-ea"/>
                <a:cs typeface="+mn-cs"/>
              </a:rPr>
              <a:t>pthread_exit</a:t>
            </a:r>
            <a:r>
              <a:rPr lang="en-US" sz="2000" dirty="0">
                <a:latin typeface="+mn-lt"/>
                <a:ea typeface="+mn-ea"/>
                <a:cs typeface="+mn-cs"/>
              </a:rPr>
              <a:t>() (</a:t>
            </a:r>
            <a:r>
              <a:rPr lang="en-US" sz="2000" dirty="0" err="1">
                <a:latin typeface="+mn-lt"/>
                <a:ea typeface="+mn-ea"/>
                <a:cs typeface="+mn-cs"/>
              </a:rPr>
              <a:t>Pthreads</a:t>
            </a:r>
            <a:r>
              <a:rPr lang="en-US" sz="2000" dirty="0">
                <a:latin typeface="+mn-lt"/>
                <a:ea typeface="+mn-ea"/>
                <a:cs typeface="+mn-cs"/>
              </a:rPr>
              <a:t>)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or </a:t>
            </a:r>
            <a:r>
              <a:rPr lang="en-US" sz="2000" dirty="0" err="1">
                <a:latin typeface="+mn-lt"/>
                <a:ea typeface="+mn-ea"/>
                <a:cs typeface="+mn-cs"/>
              </a:rPr>
              <a:t>ExitThread</a:t>
            </a:r>
            <a:r>
              <a:rPr lang="en-US" sz="2000" dirty="0">
                <a:latin typeface="+mn-lt"/>
                <a:ea typeface="+mn-ea"/>
                <a:cs typeface="+mn-cs"/>
              </a:rPr>
              <a:t>() (Windows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)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52" y="1789337"/>
            <a:ext cx="3929945" cy="2516248"/>
          </a:xfrm>
          <a:prstGeom prst="rect">
            <a:avLst/>
          </a:prstGeom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862244" y="6438918"/>
            <a:ext cx="5217038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Involuntary termination of threads is tricky…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334496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12920"/>
            <a:ext cx="9134475" cy="914400"/>
          </a:xfrm>
        </p:spPr>
        <p:txBody>
          <a:bodyPr/>
          <a:lstStyle/>
          <a:p>
            <a:r>
              <a:rPr lang="en-US" sz="3200" dirty="0" smtClean="0"/>
              <a:t>OS Multithreading Mechanisms</a:t>
            </a:r>
            <a:endParaRPr lang="en-US" sz="3200" dirty="0"/>
          </a:p>
        </p:txBody>
      </p:sp>
      <p:sp>
        <p:nvSpPr>
          <p:cNvPr id="2153475" name="Text Box 3"/>
          <p:cNvSpPr txBox="1">
            <a:spLocks noChangeArrowheads="1"/>
          </p:cNvSpPr>
          <p:nvPr/>
        </p:nvSpPr>
        <p:spPr bwMode="auto">
          <a:xfrm>
            <a:off x="9525" y="900113"/>
            <a:ext cx="9134475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6550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6832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03275" indent="-1206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Multithreading mechanisms are provided by the OS to handle thread lifetime management, synchronization,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properties, </a:t>
            </a:r>
            <a:r>
              <a:rPr lang="en-US" sz="2000" dirty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thread-specific </a:t>
            </a:r>
            <a:r>
              <a:rPr lang="en-US" sz="2000" dirty="0">
                <a:latin typeface="+mn-lt"/>
                <a:ea typeface="+mn-ea"/>
                <a:cs typeface="+mn-cs"/>
              </a:rPr>
              <a:t>storage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Thread lifetime operations 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– </a:t>
            </a:r>
            <a:r>
              <a:rPr lang="en-US" sz="2000" dirty="0">
                <a:latin typeface="+mn-lt"/>
                <a:ea typeface="+mn-ea"/>
                <a:cs typeface="+mn-cs"/>
              </a:rPr>
              <a:t>include operations to </a:t>
            </a: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6905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reate threads</a:t>
            </a:r>
          </a:p>
          <a:p>
            <a:pPr marL="9191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e.g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.,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pthread_create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()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PThreads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) &amp;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CreateThread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()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Windows)</a:t>
            </a:r>
          </a:p>
          <a:p>
            <a:pPr marL="68738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Terminate threads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911225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Voluntarily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– by reaching the end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point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of the thread entry function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calling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pthread_exit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() (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Pthreads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or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ExitThread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() (Windows)</a:t>
            </a:r>
          </a:p>
          <a:p>
            <a:pPr marL="911225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Involuntarily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– </a:t>
            </a:r>
            <a:r>
              <a:rPr lang="en-US" sz="2000" dirty="0">
                <a:latin typeface="+mn-lt"/>
                <a:ea typeface="+mn-ea"/>
                <a:cs typeface="+mn-cs"/>
              </a:rPr>
              <a:t>by being killed via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 </a:t>
            </a:r>
            <a:r>
              <a:rPr lang="en-US" sz="2000" dirty="0">
                <a:latin typeface="+mn-lt"/>
                <a:ea typeface="+mn-ea"/>
                <a:cs typeface="+mn-cs"/>
              </a:rPr>
              <a:t>signal or an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asynchronous </a:t>
            </a:r>
            <a:r>
              <a:rPr lang="en-US" sz="2000" dirty="0">
                <a:latin typeface="+mn-lt"/>
                <a:ea typeface="+mn-ea"/>
                <a:cs typeface="+mn-cs"/>
              </a:rPr>
              <a:t>thread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cancelation </a:t>
            </a:r>
            <a:r>
              <a:rPr lang="en-US" sz="2000" dirty="0">
                <a:latin typeface="+mn-lt"/>
                <a:ea typeface="+mn-ea"/>
                <a:cs typeface="+mn-cs"/>
              </a:rPr>
              <a:t>operations, such as 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pthread_cancel</a:t>
            </a:r>
            <a:r>
              <a:rPr lang="en-US" sz="2000" dirty="0">
                <a:latin typeface="+mn-lt"/>
                <a:ea typeface="+mn-ea"/>
                <a:cs typeface="+mn-cs"/>
              </a:rPr>
              <a:t>() (</a:t>
            </a:r>
            <a:r>
              <a:rPr lang="en-US" sz="2000" dirty="0" err="1">
                <a:latin typeface="+mn-lt"/>
                <a:ea typeface="+mn-ea"/>
                <a:cs typeface="+mn-cs"/>
              </a:rPr>
              <a:t>Pthreads</a:t>
            </a:r>
            <a:r>
              <a:rPr lang="en-US" sz="2000" dirty="0">
                <a:latin typeface="+mn-lt"/>
                <a:ea typeface="+mn-ea"/>
                <a:cs typeface="+mn-cs"/>
              </a:rPr>
              <a:t>) 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err="1" smtClean="0">
                <a:latin typeface="+mn-lt"/>
                <a:ea typeface="+mn-ea"/>
                <a:cs typeface="+mn-cs"/>
              </a:rPr>
              <a:t>TerminateThread</a:t>
            </a:r>
            <a:r>
              <a:rPr lang="en-US" sz="2000" dirty="0">
                <a:latin typeface="+mn-lt"/>
                <a:ea typeface="+mn-ea"/>
                <a:cs typeface="+mn-cs"/>
              </a:rPr>
              <a:t>() (Windows)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52" y="1789337"/>
            <a:ext cx="3929945" cy="2516248"/>
          </a:xfrm>
          <a:prstGeom prst="rect">
            <a:avLst/>
          </a:prstGeom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862244" y="6438918"/>
            <a:ext cx="5217038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Involuntary termination of threads is tricky…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03887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2700" y="638858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6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Overview of </a:t>
            </a:r>
            <a:r>
              <a:rPr lang="en-US" sz="3200" dirty="0" smtClean="0"/>
              <a:t>the Sockets API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 rot="16200000">
            <a:off x="2911346" y="-910271"/>
            <a:ext cx="3371850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ourier New" pitchFamily="49" charset="0"/>
                <a:cs typeface="Courier New" pitchFamily="49" charset="0"/>
              </a:rPr>
              <a:t>send()</a:t>
            </a:r>
          </a:p>
          <a:p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recv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dirty="0">
                <a:latin typeface="Courier New" pitchFamily="49" charset="0"/>
                <a:cs typeface="Courier New" pitchFamily="49" charset="0"/>
              </a:rPr>
              <a:t>bind()</a:t>
            </a:r>
          </a:p>
          <a:p>
            <a:r>
              <a:rPr lang="en-US" sz="2400" b="1" dirty="0">
                <a:latin typeface="Courier New" pitchFamily="49" charset="0"/>
                <a:cs typeface="Courier New" pitchFamily="49" charset="0"/>
              </a:rPr>
              <a:t>read()</a:t>
            </a:r>
          </a:p>
          <a:p>
            <a:r>
              <a:rPr lang="en-US" sz="2400" b="1" dirty="0">
                <a:latin typeface="Courier New" pitchFamily="49" charset="0"/>
                <a:cs typeface="Courier New" pitchFamily="49" charset="0"/>
              </a:rPr>
              <a:t>write()</a:t>
            </a:r>
          </a:p>
          <a:p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readv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listen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writev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socket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accept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sendto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dirty="0">
                <a:latin typeface="Courier New" pitchFamily="49" charset="0"/>
                <a:cs typeface="Courier New" pitchFamily="49" charset="0"/>
              </a:rPr>
              <a:t>connect()</a:t>
            </a:r>
          </a:p>
          <a:p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recvmsg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sendmsg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recvfrom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setsockopt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etsockopt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getpeername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2400" b="1" dirty="0" err="1" smtClean="0">
                <a:latin typeface="Courier New" pitchFamily="49" charset="0"/>
                <a:cs typeface="Courier New" pitchFamily="49" charset="0"/>
              </a:rPr>
              <a:t>etsockname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gethostbyname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dirty="0" err="1">
                <a:latin typeface="Courier New" pitchFamily="49" charset="0"/>
                <a:cs typeface="Courier New" pitchFamily="49" charset="0"/>
              </a:rPr>
              <a:t>getservbyname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9838" y="6438657"/>
            <a:ext cx="883406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en.wikipedia.org/wiki/</a:t>
            </a:r>
            <a:r>
              <a:rPr lang="en-US" sz="2000" dirty="0" err="1" smtClean="0">
                <a:hlinkClick r:id="rId3"/>
              </a:rPr>
              <a:t>Berkeley_sockets</a:t>
            </a:r>
            <a:r>
              <a:rPr lang="en-US" sz="2000" dirty="0" smtClean="0"/>
              <a:t> for more info on the Sockets API</a:t>
            </a:r>
            <a:endParaRPr lang="en-US" sz="2000" dirty="0"/>
          </a:p>
        </p:txBody>
      </p:sp>
      <p:sp>
        <p:nvSpPr>
          <p:cNvPr id="2067465" name="Text Box 9"/>
          <p:cNvSpPr txBox="1">
            <a:spLocks noChangeArrowheads="1"/>
          </p:cNvSpPr>
          <p:nvPr/>
        </p:nvSpPr>
        <p:spPr bwMode="auto">
          <a:xfrm>
            <a:off x="157536" y="1184414"/>
            <a:ext cx="3890357" cy="201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11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Originally developed in BSD Unix as a C language interface to the TCP/IP protocol suite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The </a:t>
            </a:r>
            <a:r>
              <a:rPr lang="en-US" sz="2000" dirty="0">
                <a:latin typeface="+mn-lt"/>
                <a:ea typeface="+mn-ea"/>
                <a:cs typeface="+mn-cs"/>
              </a:rPr>
              <a:t>Socket API has approximately two dozen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functions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256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12920"/>
            <a:ext cx="9134475" cy="914400"/>
          </a:xfrm>
        </p:spPr>
        <p:txBody>
          <a:bodyPr/>
          <a:lstStyle/>
          <a:p>
            <a:r>
              <a:rPr lang="en-US" sz="3200" dirty="0" smtClean="0"/>
              <a:t>OS Multithreading Mechanisms</a:t>
            </a:r>
            <a:endParaRPr lang="en-US" sz="3200" dirty="0"/>
          </a:p>
        </p:txBody>
      </p:sp>
      <p:sp>
        <p:nvSpPr>
          <p:cNvPr id="2153475" name="Text Box 3"/>
          <p:cNvSpPr txBox="1">
            <a:spLocks noChangeArrowheads="1"/>
          </p:cNvSpPr>
          <p:nvPr/>
        </p:nvSpPr>
        <p:spPr bwMode="auto">
          <a:xfrm>
            <a:off x="9525" y="900113"/>
            <a:ext cx="9134475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6550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6832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03275" indent="-1206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Multithreading mechanisms are provided by the OS to handle thread lifetime management, synchronization,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properties, </a:t>
            </a:r>
            <a:r>
              <a:rPr lang="en-US" sz="2000" dirty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thread-specific </a:t>
            </a:r>
            <a:r>
              <a:rPr lang="en-US" sz="2000" dirty="0">
                <a:latin typeface="+mn-lt"/>
                <a:ea typeface="+mn-ea"/>
                <a:cs typeface="+mn-cs"/>
              </a:rPr>
              <a:t>storage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Thread synchronization </a:t>
            </a:r>
            <a:br>
              <a:rPr lang="en-US" sz="2000" b="1" dirty="0" smtClean="0">
                <a:latin typeface="+mn-lt"/>
                <a:ea typeface="+mn-ea"/>
                <a:cs typeface="+mn-cs"/>
              </a:rPr>
            </a:br>
            <a:r>
              <a:rPr lang="en-US" sz="2000" b="1" dirty="0" smtClean="0">
                <a:latin typeface="+mn-lt"/>
                <a:ea typeface="+mn-ea"/>
                <a:cs typeface="+mn-cs"/>
              </a:rPr>
              <a:t>operations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– that enable created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threads to be</a:t>
            </a:r>
          </a:p>
          <a:p>
            <a:pPr marL="68738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Detached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– where the OS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reclaims </a:t>
            </a:r>
            <a:r>
              <a:rPr lang="en-US" sz="2000" dirty="0">
                <a:latin typeface="+mn-lt"/>
                <a:ea typeface="+mn-ea"/>
                <a:cs typeface="+mn-cs"/>
              </a:rPr>
              <a:t>storage used for the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thread’s </a:t>
            </a:r>
            <a:r>
              <a:rPr lang="en-US" sz="2000" dirty="0">
                <a:latin typeface="+mn-lt"/>
                <a:ea typeface="+mn-ea"/>
                <a:cs typeface="+mn-cs"/>
              </a:rPr>
              <a:t>state &amp; exit status after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it </a:t>
            </a:r>
            <a:r>
              <a:rPr lang="en-US" sz="2000" dirty="0">
                <a:latin typeface="+mn-lt"/>
                <a:ea typeface="+mn-ea"/>
                <a:cs typeface="+mn-cs"/>
              </a:rPr>
              <a:t>has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exited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52" y="1789337"/>
            <a:ext cx="3929945" cy="25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95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2700" y="6394920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12920"/>
            <a:ext cx="9134475" cy="914400"/>
          </a:xfrm>
        </p:spPr>
        <p:txBody>
          <a:bodyPr/>
          <a:lstStyle/>
          <a:p>
            <a:r>
              <a:rPr lang="en-US" sz="3200" dirty="0" smtClean="0"/>
              <a:t>OS Multithreading Mechanisms</a:t>
            </a:r>
            <a:endParaRPr lang="en-US" sz="3200" dirty="0"/>
          </a:p>
        </p:txBody>
      </p:sp>
      <p:sp>
        <p:nvSpPr>
          <p:cNvPr id="2153475" name="Text Box 3"/>
          <p:cNvSpPr txBox="1">
            <a:spLocks noChangeArrowheads="1"/>
          </p:cNvSpPr>
          <p:nvPr/>
        </p:nvSpPr>
        <p:spPr bwMode="auto">
          <a:xfrm>
            <a:off x="9525" y="900113"/>
            <a:ext cx="9134475" cy="4324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6550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6832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03275" indent="-1206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Multithreading mechanisms are provided by the OS to handle thread lifetime management, synchronization,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properties, </a:t>
            </a:r>
            <a:r>
              <a:rPr lang="en-US" sz="2000" dirty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thread-specific </a:t>
            </a:r>
            <a:r>
              <a:rPr lang="en-US" sz="2000" dirty="0">
                <a:latin typeface="+mn-lt"/>
                <a:ea typeface="+mn-ea"/>
                <a:cs typeface="+mn-cs"/>
              </a:rPr>
              <a:t>storage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Thread synchronization </a:t>
            </a:r>
            <a:br>
              <a:rPr lang="en-US" sz="2000" b="1" dirty="0" smtClean="0">
                <a:latin typeface="+mn-lt"/>
                <a:ea typeface="+mn-ea"/>
                <a:cs typeface="+mn-cs"/>
              </a:rPr>
            </a:br>
            <a:r>
              <a:rPr lang="en-US" sz="2000" b="1" dirty="0" smtClean="0">
                <a:latin typeface="+mn-lt"/>
                <a:ea typeface="+mn-ea"/>
                <a:cs typeface="+mn-cs"/>
              </a:rPr>
              <a:t>operations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– that enable created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threads to be</a:t>
            </a:r>
          </a:p>
          <a:p>
            <a:pPr marL="68738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Detached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– where the OS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reclaims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storage used for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thread’s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state &amp; exit status after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has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exited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68738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i="1" dirty="0">
                <a:latin typeface="+mn-lt"/>
                <a:ea typeface="+mn-ea"/>
                <a:cs typeface="+mn-cs"/>
              </a:rPr>
              <a:t>Joinable</a:t>
            </a:r>
            <a:r>
              <a:rPr lang="en-US" sz="2000" dirty="0">
                <a:latin typeface="+mn-lt"/>
                <a:ea typeface="+mn-ea"/>
                <a:cs typeface="+mn-cs"/>
              </a:rPr>
              <a:t> – where the OS retains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identity </a:t>
            </a:r>
            <a:r>
              <a:rPr lang="en-US" sz="2000" dirty="0">
                <a:latin typeface="+mn-lt"/>
                <a:ea typeface="+mn-ea"/>
                <a:cs typeface="+mn-cs"/>
              </a:rPr>
              <a:t>&amp; exit status of 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terminating </a:t>
            </a:r>
            <a:r>
              <a:rPr lang="en-US" sz="2000" dirty="0">
                <a:latin typeface="+mn-lt"/>
                <a:ea typeface="+mn-ea"/>
                <a:cs typeface="+mn-cs"/>
              </a:rPr>
              <a:t>thread so other threads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can </a:t>
            </a:r>
            <a:r>
              <a:rPr lang="en-US" sz="2000" dirty="0">
                <a:latin typeface="+mn-lt"/>
                <a:ea typeface="+mn-ea"/>
                <a:cs typeface="+mn-cs"/>
              </a:rPr>
              <a:t>synchronize with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it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52" y="1789337"/>
            <a:ext cx="3929945" cy="2516248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7518" y="6416616"/>
            <a:ext cx="9049869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Operating systems differ considerably </a:t>
            </a:r>
            <a:r>
              <a:rPr lang="en-US" sz="2000" dirty="0" err="1" smtClean="0"/>
              <a:t>wrt</a:t>
            </a:r>
            <a:r>
              <a:rPr lang="en-US" sz="2000" dirty="0" smtClean="0"/>
              <a:t> their native support for thread sync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26697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12920"/>
            <a:ext cx="9134475" cy="914400"/>
          </a:xfrm>
        </p:spPr>
        <p:txBody>
          <a:bodyPr/>
          <a:lstStyle/>
          <a:p>
            <a:r>
              <a:rPr lang="en-US" sz="3200" dirty="0" smtClean="0"/>
              <a:t>OS Multithreading Mechanisms</a:t>
            </a:r>
            <a:endParaRPr lang="en-US" sz="3200" dirty="0"/>
          </a:p>
        </p:txBody>
      </p:sp>
      <p:sp>
        <p:nvSpPr>
          <p:cNvPr id="2153475" name="Text Box 3"/>
          <p:cNvSpPr txBox="1">
            <a:spLocks noChangeArrowheads="1"/>
          </p:cNvSpPr>
          <p:nvPr/>
        </p:nvSpPr>
        <p:spPr bwMode="auto">
          <a:xfrm>
            <a:off x="9525" y="900113"/>
            <a:ext cx="9134475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6550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6832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03275" indent="-1206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Multithreading mechanisms are provided by the OS to handle thread lifetime management, synchronization,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properties, </a:t>
            </a:r>
            <a:r>
              <a:rPr lang="en-US" sz="2000" dirty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thread-specific </a:t>
            </a:r>
            <a:r>
              <a:rPr lang="en-US" sz="2000" dirty="0">
                <a:latin typeface="+mn-lt"/>
                <a:ea typeface="+mn-ea"/>
                <a:cs typeface="+mn-cs"/>
              </a:rPr>
              <a:t>storage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Thread </a:t>
            </a:r>
            <a:r>
              <a:rPr lang="en-US" sz="2000" b="1" dirty="0">
                <a:latin typeface="+mn-lt"/>
                <a:ea typeface="+mn-ea"/>
                <a:cs typeface="+mn-cs"/>
              </a:rPr>
              <a:t>property operations 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– </a:t>
            </a:r>
            <a:r>
              <a:rPr lang="en-US" sz="2000" dirty="0">
                <a:latin typeface="+mn-lt"/>
                <a:ea typeface="+mn-ea"/>
                <a:cs typeface="+mn-cs"/>
              </a:rPr>
              <a:t>includes operations to set 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get </a:t>
            </a:r>
            <a:r>
              <a:rPr lang="en-US" sz="2000" dirty="0">
                <a:latin typeface="+mn-lt"/>
                <a:ea typeface="+mn-ea"/>
                <a:cs typeface="+mn-cs"/>
              </a:rPr>
              <a:t>thread properties, such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as </a:t>
            </a:r>
            <a:r>
              <a:rPr lang="en-US" sz="2000" dirty="0">
                <a:latin typeface="+mn-lt"/>
                <a:ea typeface="+mn-ea"/>
                <a:cs typeface="+mn-cs"/>
              </a:rPr>
              <a:t>priority &amp; scheduling class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endParaRPr lang="en-US" sz="2000" b="1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52" y="1789337"/>
            <a:ext cx="3929945" cy="25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295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474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12920"/>
            <a:ext cx="9134475" cy="914400"/>
          </a:xfrm>
        </p:spPr>
        <p:txBody>
          <a:bodyPr/>
          <a:lstStyle/>
          <a:p>
            <a:r>
              <a:rPr lang="en-US" sz="3200" dirty="0" smtClean="0"/>
              <a:t>OS Multithreading Mechanisms</a:t>
            </a:r>
            <a:endParaRPr lang="en-US" sz="3200" dirty="0"/>
          </a:p>
        </p:txBody>
      </p:sp>
      <p:sp>
        <p:nvSpPr>
          <p:cNvPr id="2153475" name="Text Box 3"/>
          <p:cNvSpPr txBox="1">
            <a:spLocks noChangeArrowheads="1"/>
          </p:cNvSpPr>
          <p:nvPr/>
        </p:nvSpPr>
        <p:spPr bwMode="auto">
          <a:xfrm>
            <a:off x="9525" y="900113"/>
            <a:ext cx="9134475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6550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6832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03275" indent="-1206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Multithreading mechanisms are provided by the OS to handle thread lifetime management, synchronization,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properties, </a:t>
            </a:r>
            <a:r>
              <a:rPr lang="en-US" sz="2000" dirty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thread-specific </a:t>
            </a:r>
            <a:r>
              <a:rPr lang="en-US" sz="2000" dirty="0">
                <a:latin typeface="+mn-lt"/>
                <a:ea typeface="+mn-ea"/>
                <a:cs typeface="+mn-cs"/>
              </a:rPr>
              <a:t>storage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Thread-specific </a:t>
            </a:r>
            <a:r>
              <a:rPr lang="en-US" sz="2000" b="1" dirty="0">
                <a:latin typeface="+mn-lt"/>
                <a:ea typeface="+mn-ea"/>
                <a:cs typeface="+mn-cs"/>
              </a:rPr>
              <a:t>storage 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– </a:t>
            </a:r>
            <a:r>
              <a:rPr lang="en-US" sz="2000" dirty="0">
                <a:latin typeface="+mn-lt"/>
                <a:ea typeface="+mn-ea"/>
                <a:cs typeface="+mn-cs"/>
              </a:rPr>
              <a:t>is similar to global data except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that </a:t>
            </a:r>
            <a:r>
              <a:rPr lang="en-US" sz="2000" dirty="0">
                <a:latin typeface="+mn-lt"/>
                <a:ea typeface="+mn-ea"/>
                <a:cs typeface="+mn-cs"/>
              </a:rPr>
              <a:t>the data is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only “global” </a:t>
            </a:r>
            <a:r>
              <a:rPr lang="en-US" sz="2000" dirty="0">
                <a:latin typeface="+mn-lt"/>
                <a:ea typeface="+mn-ea"/>
                <a:cs typeface="+mn-cs"/>
              </a:rPr>
              <a:t>in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the </a:t>
            </a:r>
            <a:r>
              <a:rPr lang="en-US" sz="2000" dirty="0">
                <a:latin typeface="+mn-lt"/>
                <a:ea typeface="+mn-ea"/>
                <a:cs typeface="+mn-cs"/>
              </a:rPr>
              <a:t>scope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of </a:t>
            </a:r>
            <a:r>
              <a:rPr lang="en-US" sz="2000" dirty="0">
                <a:latin typeface="+mn-lt"/>
                <a:ea typeface="+mn-ea"/>
                <a:cs typeface="+mn-cs"/>
              </a:rPr>
              <a:t>the executing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thread 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tabLst>
                <a:tab pos="4175125" algn="l"/>
              </a:tabLst>
              <a:defRPr/>
            </a:pPr>
            <a:endParaRPr lang="en-US" sz="2000" b="1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52" y="1789337"/>
            <a:ext cx="3929945" cy="25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18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054631"/>
            <a:ext cx="448235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Operating systems provide concurrency mechanisms that manage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multiple processes </a:t>
            </a:r>
            <a:r>
              <a:rPr lang="en-US" sz="2000" dirty="0">
                <a:latin typeface="+mn-lt"/>
                <a:ea typeface="+mn-ea"/>
                <a:cs typeface="+mn-cs"/>
              </a:rPr>
              <a:t>on an end system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&amp; manage </a:t>
            </a:r>
            <a:r>
              <a:rPr lang="en-US" sz="2000" dirty="0">
                <a:latin typeface="+mn-lt"/>
                <a:ea typeface="+mn-ea"/>
                <a:cs typeface="+mn-cs"/>
              </a:rPr>
              <a:t>multiple threads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that run concurrently within </a:t>
            </a:r>
            <a:r>
              <a:rPr lang="en-US" sz="2000" dirty="0">
                <a:latin typeface="+mn-lt"/>
                <a:ea typeface="+mn-ea"/>
                <a:cs typeface="+mn-cs"/>
              </a:rPr>
              <a:t>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process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02" y="3315728"/>
            <a:ext cx="8724698" cy="2913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767" y="3315728"/>
            <a:ext cx="4194833" cy="25162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582604" y="4728043"/>
            <a:ext cx="991283" cy="548943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20796" y="4734749"/>
            <a:ext cx="92685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Shared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Memory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326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2700" y="6343758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054631"/>
            <a:ext cx="4482353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Operating systems provide concurrency mechanisms that manage multiple processes on an end system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&amp; manage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multiple threads that run concurrently within a process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/>
              <a:t>Developing </a:t>
            </a:r>
            <a:r>
              <a:rPr lang="en-US" sz="2000" dirty="0" smtClean="0"/>
              <a:t>concurrent &amp; networked apps using native </a:t>
            </a:r>
            <a:r>
              <a:rPr lang="en-US" sz="2000" dirty="0"/>
              <a:t>OS concurrency </a:t>
            </a:r>
            <a:r>
              <a:rPr lang="en-US" sz="2000" dirty="0" smtClean="0"/>
              <a:t>mechanisms can </a:t>
            </a:r>
            <a:r>
              <a:rPr lang="en-US" sz="2000" dirty="0"/>
              <a:t>cause </a:t>
            </a:r>
            <a:r>
              <a:rPr lang="en-US" sz="2000" dirty="0" smtClean="0"/>
              <a:t>portability,  reliability, &amp; sustainment </a:t>
            </a:r>
            <a:r>
              <a:rPr lang="en-US" sz="2000" dirty="0"/>
              <a:t>problems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923" y="467149"/>
            <a:ext cx="3724919" cy="6403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896169" y="4288422"/>
            <a:ext cx="3589338" cy="2506962"/>
            <a:chOff x="896169" y="4288422"/>
            <a:chExt cx="3589338" cy="2506962"/>
          </a:xfrm>
        </p:grpSpPr>
        <p:sp>
          <p:nvSpPr>
            <p:cNvPr id="8" name="Rectangle 17"/>
            <p:cNvSpPr>
              <a:spLocks noChangeAspect="1" noChangeArrowheads="1"/>
            </p:cNvSpPr>
            <p:nvPr/>
          </p:nvSpPr>
          <p:spPr bwMode="auto">
            <a:xfrm>
              <a:off x="1781994" y="5001509"/>
              <a:ext cx="20638" cy="1588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Rectangle 18"/>
            <p:cNvSpPr>
              <a:spLocks noChangeAspect="1" noChangeArrowheads="1"/>
            </p:cNvSpPr>
            <p:nvPr/>
          </p:nvSpPr>
          <p:spPr bwMode="auto">
            <a:xfrm>
              <a:off x="1839144" y="5285672"/>
              <a:ext cx="17463" cy="1587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AutoShape 22"/>
            <p:cNvSpPr>
              <a:spLocks noChangeAspect="1" noChangeArrowheads="1"/>
            </p:cNvSpPr>
            <p:nvPr/>
          </p:nvSpPr>
          <p:spPr bwMode="auto">
            <a:xfrm>
              <a:off x="896169" y="5406999"/>
              <a:ext cx="3589338" cy="1326564"/>
            </a:xfrm>
            <a:prstGeom prst="triangle">
              <a:avLst>
                <a:gd name="adj" fmla="val 50000"/>
              </a:avLst>
            </a:prstGeom>
            <a:solidFill>
              <a:srgbClr val="BCBCBC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0" name="AutoShape 23"/>
            <p:cNvSpPr>
              <a:spLocks noChangeAspect="1" noChangeArrowheads="1"/>
            </p:cNvSpPr>
            <p:nvPr/>
          </p:nvSpPr>
          <p:spPr bwMode="auto">
            <a:xfrm flipV="1">
              <a:off x="896169" y="4288422"/>
              <a:ext cx="3589338" cy="1119692"/>
            </a:xfrm>
            <a:prstGeom prst="triangle">
              <a:avLst>
                <a:gd name="adj" fmla="val 50000"/>
              </a:avLst>
            </a:prstGeom>
            <a:solidFill>
              <a:srgbClr val="BCBCBC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14" name="Rectangle 25"/>
            <p:cNvSpPr>
              <a:spLocks noChangeAspect="1" noChangeArrowheads="1"/>
            </p:cNvSpPr>
            <p:nvPr/>
          </p:nvSpPr>
          <p:spPr bwMode="auto">
            <a:xfrm>
              <a:off x="1068182" y="6242231"/>
              <a:ext cx="916633" cy="553153"/>
            </a:xfrm>
            <a:prstGeom prst="rect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/>
              <a:r>
                <a:rPr lang="en-US" sz="1200" b="1" dirty="0" smtClean="0">
                  <a:solidFill>
                    <a:schemeClr val="bg1"/>
                  </a:solidFill>
                </a:rPr>
                <a:t>Windows</a:t>
              </a:r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26"/>
            <p:cNvSpPr>
              <a:spLocks noChangeAspect="1" noChangeArrowheads="1"/>
            </p:cNvSpPr>
            <p:nvPr/>
          </p:nvSpPr>
          <p:spPr bwMode="auto">
            <a:xfrm>
              <a:off x="2068581" y="6242231"/>
              <a:ext cx="1043478" cy="553153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/>
              <a:r>
                <a:rPr lang="en-US" sz="1200" b="1"/>
                <a:t>Linux</a:t>
              </a:r>
            </a:p>
          </p:txBody>
        </p:sp>
        <p:sp>
          <p:nvSpPr>
            <p:cNvPr id="16" name="Rectangle 27"/>
            <p:cNvSpPr>
              <a:spLocks noChangeAspect="1" noChangeArrowheads="1"/>
            </p:cNvSpPr>
            <p:nvPr/>
          </p:nvSpPr>
          <p:spPr bwMode="auto">
            <a:xfrm>
              <a:off x="3181464" y="6242231"/>
              <a:ext cx="1132030" cy="55315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/>
              <a:r>
                <a:rPr lang="en-US" sz="1200" b="1"/>
                <a:t>LynxOS</a:t>
              </a:r>
            </a:p>
          </p:txBody>
        </p:sp>
        <p:sp>
          <p:nvSpPr>
            <p:cNvPr id="17" name="Rectangle 28"/>
            <p:cNvSpPr>
              <a:spLocks noChangeAspect="1" noChangeArrowheads="1"/>
            </p:cNvSpPr>
            <p:nvPr/>
          </p:nvSpPr>
          <p:spPr bwMode="auto">
            <a:xfrm>
              <a:off x="1187847" y="5601277"/>
              <a:ext cx="1313921" cy="538519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/>
              <a:r>
                <a:rPr lang="en-US" sz="1200" b="1"/>
                <a:t>Solaris</a:t>
              </a:r>
            </a:p>
          </p:txBody>
        </p:sp>
        <p:sp>
          <p:nvSpPr>
            <p:cNvPr id="18" name="Rectangle 29"/>
            <p:cNvSpPr>
              <a:spLocks noChangeAspect="1" noChangeArrowheads="1"/>
            </p:cNvSpPr>
            <p:nvPr/>
          </p:nvSpPr>
          <p:spPr bwMode="auto">
            <a:xfrm>
              <a:off x="2614252" y="5601277"/>
              <a:ext cx="1562824" cy="553153"/>
            </a:xfrm>
            <a:prstGeom prst="rect">
              <a:avLst/>
            </a:prstGeom>
            <a:solidFill>
              <a:srgbClr val="E1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/>
              <a:r>
                <a:rPr lang="en-US" sz="1200" b="1"/>
                <a:t>VxWorks</a:t>
              </a:r>
            </a:p>
          </p:txBody>
        </p:sp>
        <p:sp>
          <p:nvSpPr>
            <p:cNvPr id="13" name="Rectangle 30"/>
            <p:cNvSpPr>
              <a:spLocks noChangeAspect="1" noChangeArrowheads="1"/>
            </p:cNvSpPr>
            <p:nvPr/>
          </p:nvSpPr>
          <p:spPr bwMode="auto">
            <a:xfrm>
              <a:off x="1604863" y="4411992"/>
              <a:ext cx="2174244" cy="762323"/>
            </a:xfrm>
            <a:prstGeom prst="rect">
              <a:avLst/>
            </a:prstGeom>
            <a:solidFill>
              <a:srgbClr val="FF99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80000"/>
                </a:lnSpc>
              </a:pPr>
              <a:r>
                <a:rPr lang="en-US" sz="1200" b="1" dirty="0"/>
                <a:t>Applications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364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054631"/>
            <a:ext cx="4482353" cy="5247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Operating systems provide concurrency mechanisms that manage multiple processes on an end system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&amp; manage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multiple threads that run concurrently within a process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Developing concurrent &amp; networked apps using native OS concurrency mechanisms can cause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portability,  reliability, &amp; sustainment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problems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When </a:t>
            </a:r>
            <a:r>
              <a:rPr lang="en-US" sz="2000" dirty="0">
                <a:latin typeface="+mn-lt"/>
                <a:ea typeface="+mn-ea"/>
                <a:cs typeface="+mn-cs"/>
              </a:rPr>
              <a:t>used in conjunction with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the appropriate </a:t>
            </a:r>
            <a:r>
              <a:rPr lang="en-US" sz="2000" i="1" dirty="0">
                <a:latin typeface="+mn-lt"/>
                <a:ea typeface="+mn-ea"/>
                <a:cs typeface="+mn-cs"/>
              </a:rPr>
              <a:t>patterns</a:t>
            </a:r>
            <a:r>
              <a:rPr lang="en-US" sz="2000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&amp;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frameworks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, </a:t>
            </a:r>
            <a:r>
              <a:rPr lang="en-US" sz="2000" dirty="0">
                <a:latin typeface="+mn-lt"/>
                <a:ea typeface="+mn-ea"/>
                <a:cs typeface="+mn-cs"/>
              </a:rPr>
              <a:t>concurrency helps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to improve </a:t>
            </a:r>
            <a:r>
              <a:rPr lang="en-US" sz="2000" dirty="0">
                <a:latin typeface="+mn-lt"/>
                <a:ea typeface="+mn-ea"/>
                <a:cs typeface="+mn-cs"/>
              </a:rPr>
              <a:t>performance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&amp; simplify </a:t>
            </a:r>
            <a:r>
              <a:rPr lang="en-US" sz="2000" dirty="0">
                <a:latin typeface="+mn-lt"/>
                <a:ea typeface="+mn-ea"/>
                <a:cs typeface="+mn-cs"/>
              </a:rPr>
              <a:t>program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structure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Rectangle 50"/>
          <p:cNvSpPr>
            <a:spLocks noChangeAspect="1" noChangeArrowheads="1"/>
          </p:cNvSpPr>
          <p:nvPr/>
        </p:nvSpPr>
        <p:spPr bwMode="auto">
          <a:xfrm>
            <a:off x="7402513" y="3629025"/>
            <a:ext cx="1706562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7" name="Rectangle 46"/>
          <p:cNvSpPr>
            <a:spLocks noChangeAspect="1" noChangeArrowheads="1"/>
          </p:cNvSpPr>
          <p:nvPr/>
        </p:nvSpPr>
        <p:spPr bwMode="auto">
          <a:xfrm>
            <a:off x="7273925" y="4813300"/>
            <a:ext cx="1708150" cy="48260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" name="Rectangle 42"/>
          <p:cNvSpPr>
            <a:spLocks noChangeAspect="1" noChangeArrowheads="1"/>
          </p:cNvSpPr>
          <p:nvPr/>
        </p:nvSpPr>
        <p:spPr bwMode="auto">
          <a:xfrm>
            <a:off x="7389813" y="2246313"/>
            <a:ext cx="1708150" cy="2921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9" name="Rectangle 57"/>
          <p:cNvSpPr>
            <a:spLocks noChangeAspect="1" noChangeArrowheads="1"/>
          </p:cNvSpPr>
          <p:nvPr/>
        </p:nvSpPr>
        <p:spPr bwMode="auto">
          <a:xfrm>
            <a:off x="4948238" y="1017588"/>
            <a:ext cx="2228850" cy="28098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0" name="Freeform 8"/>
          <p:cNvSpPr>
            <a:spLocks noChangeAspect="1"/>
          </p:cNvSpPr>
          <p:nvPr/>
        </p:nvSpPr>
        <p:spPr bwMode="auto">
          <a:xfrm>
            <a:off x="8051800" y="3076575"/>
            <a:ext cx="280987" cy="219075"/>
          </a:xfrm>
          <a:custGeom>
            <a:avLst/>
            <a:gdLst>
              <a:gd name="T0" fmla="*/ 0 w 168"/>
              <a:gd name="T1" fmla="*/ 139 h 131"/>
              <a:gd name="T2" fmla="*/ 169 w 168"/>
              <a:gd name="T3" fmla="*/ 139 h 131"/>
              <a:gd name="T4" fmla="*/ 182 w 168"/>
              <a:gd name="T5" fmla="*/ 139 h 131"/>
              <a:gd name="T6" fmla="*/ 169 w 168"/>
              <a:gd name="T7" fmla="*/ 153 h 131"/>
              <a:gd name="T8" fmla="*/ 84 w 168"/>
              <a:gd name="T9" fmla="*/ 27 h 131"/>
              <a:gd name="T10" fmla="*/ 84 w 168"/>
              <a:gd name="T11" fmla="*/ 15 h 131"/>
              <a:gd name="T12" fmla="*/ 99 w 168"/>
              <a:gd name="T13" fmla="*/ 0 h 131"/>
              <a:gd name="T14" fmla="*/ 99 w 168"/>
              <a:gd name="T15" fmla="*/ 15 h 131"/>
              <a:gd name="T16" fmla="*/ 182 w 168"/>
              <a:gd name="T17" fmla="*/ 139 h 131"/>
              <a:gd name="T18" fmla="*/ 196 w 168"/>
              <a:gd name="T19" fmla="*/ 153 h 131"/>
              <a:gd name="T20" fmla="*/ 169 w 168"/>
              <a:gd name="T21" fmla="*/ 153 h 131"/>
              <a:gd name="T22" fmla="*/ 0 w 168"/>
              <a:gd name="T23" fmla="*/ 153 h 131"/>
              <a:gd name="T24" fmla="*/ 0 w 168"/>
              <a:gd name="T25" fmla="*/ 139 h 1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8"/>
              <a:gd name="T40" fmla="*/ 0 h 131"/>
              <a:gd name="T41" fmla="*/ 168 w 168"/>
              <a:gd name="T42" fmla="*/ 131 h 1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8" h="131">
                <a:moveTo>
                  <a:pt x="0" y="119"/>
                </a:moveTo>
                <a:lnTo>
                  <a:pt x="144" y="119"/>
                </a:lnTo>
                <a:lnTo>
                  <a:pt x="156" y="119"/>
                </a:lnTo>
                <a:lnTo>
                  <a:pt x="144" y="131"/>
                </a:lnTo>
                <a:lnTo>
                  <a:pt x="72" y="24"/>
                </a:lnTo>
                <a:lnTo>
                  <a:pt x="72" y="12"/>
                </a:lnTo>
                <a:lnTo>
                  <a:pt x="84" y="0"/>
                </a:lnTo>
                <a:lnTo>
                  <a:pt x="84" y="12"/>
                </a:lnTo>
                <a:lnTo>
                  <a:pt x="156" y="119"/>
                </a:lnTo>
                <a:lnTo>
                  <a:pt x="168" y="131"/>
                </a:lnTo>
                <a:lnTo>
                  <a:pt x="144" y="131"/>
                </a:lnTo>
                <a:lnTo>
                  <a:pt x="0" y="131"/>
                </a:lnTo>
                <a:lnTo>
                  <a:pt x="0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9"/>
          <p:cNvSpPr>
            <a:spLocks noChangeAspect="1"/>
          </p:cNvSpPr>
          <p:nvPr/>
        </p:nvSpPr>
        <p:spPr bwMode="auto">
          <a:xfrm>
            <a:off x="8032750" y="3097213"/>
            <a:ext cx="158750" cy="198438"/>
          </a:xfrm>
          <a:custGeom>
            <a:avLst/>
            <a:gdLst>
              <a:gd name="T0" fmla="*/ 108 w 96"/>
              <a:gd name="T1" fmla="*/ 15 h 119"/>
              <a:gd name="T2" fmla="*/ 27 w 96"/>
              <a:gd name="T3" fmla="*/ 138 h 119"/>
              <a:gd name="T4" fmla="*/ 15 w 96"/>
              <a:gd name="T5" fmla="*/ 138 h 119"/>
              <a:gd name="T6" fmla="*/ 0 w 96"/>
              <a:gd name="T7" fmla="*/ 138 h 119"/>
              <a:gd name="T8" fmla="*/ 15 w 96"/>
              <a:gd name="T9" fmla="*/ 124 h 119"/>
              <a:gd name="T10" fmla="*/ 96 w 96"/>
              <a:gd name="T11" fmla="*/ 0 h 119"/>
              <a:gd name="T12" fmla="*/ 108 w 96"/>
              <a:gd name="T13" fmla="*/ 15 h 1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"/>
              <a:gd name="T22" fmla="*/ 0 h 119"/>
              <a:gd name="T23" fmla="*/ 96 w 96"/>
              <a:gd name="T24" fmla="*/ 119 h 11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" h="119">
                <a:moveTo>
                  <a:pt x="96" y="12"/>
                </a:moveTo>
                <a:lnTo>
                  <a:pt x="24" y="119"/>
                </a:lnTo>
                <a:lnTo>
                  <a:pt x="12" y="119"/>
                </a:lnTo>
                <a:lnTo>
                  <a:pt x="0" y="119"/>
                </a:lnTo>
                <a:lnTo>
                  <a:pt x="12" y="107"/>
                </a:lnTo>
                <a:lnTo>
                  <a:pt x="84" y="0"/>
                </a:lnTo>
                <a:lnTo>
                  <a:pt x="96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Rectangle 10"/>
          <p:cNvSpPr>
            <a:spLocks noChangeAspect="1" noChangeArrowheads="1"/>
          </p:cNvSpPr>
          <p:nvPr/>
        </p:nvSpPr>
        <p:spPr bwMode="auto">
          <a:xfrm>
            <a:off x="8172450" y="3295650"/>
            <a:ext cx="19050" cy="2397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12"/>
          <p:cNvSpPr>
            <a:spLocks noChangeAspect="1" noChangeArrowheads="1"/>
          </p:cNvSpPr>
          <p:nvPr/>
        </p:nvSpPr>
        <p:spPr bwMode="auto">
          <a:xfrm>
            <a:off x="5899150" y="2497138"/>
            <a:ext cx="920750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13"/>
          <p:cNvSpPr>
            <a:spLocks noChangeAspect="1" noChangeArrowheads="1"/>
          </p:cNvSpPr>
          <p:nvPr/>
        </p:nvSpPr>
        <p:spPr bwMode="auto">
          <a:xfrm>
            <a:off x="6799263" y="2497138"/>
            <a:ext cx="20637" cy="3794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4"/>
          <p:cNvSpPr>
            <a:spLocks noChangeAspect="1" noChangeArrowheads="1"/>
          </p:cNvSpPr>
          <p:nvPr/>
        </p:nvSpPr>
        <p:spPr bwMode="auto">
          <a:xfrm>
            <a:off x="5899150" y="2855913"/>
            <a:ext cx="900112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15"/>
          <p:cNvSpPr>
            <a:spLocks noChangeAspect="1" noChangeArrowheads="1"/>
          </p:cNvSpPr>
          <p:nvPr/>
        </p:nvSpPr>
        <p:spPr bwMode="auto">
          <a:xfrm>
            <a:off x="5899150" y="2497138"/>
            <a:ext cx="20637" cy="3587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16"/>
          <p:cNvSpPr>
            <a:spLocks noChangeAspect="1" noChangeArrowheads="1"/>
          </p:cNvSpPr>
          <p:nvPr/>
        </p:nvSpPr>
        <p:spPr bwMode="auto">
          <a:xfrm>
            <a:off x="6019800" y="2555875"/>
            <a:ext cx="5905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>
                <a:solidFill>
                  <a:srgbClr val="000000"/>
                </a:solidFill>
              </a:rPr>
              <a:t>Handle</a:t>
            </a:r>
            <a:endParaRPr lang="en-US" b="1" u="none"/>
          </a:p>
        </p:txBody>
      </p:sp>
      <p:sp>
        <p:nvSpPr>
          <p:cNvPr id="18" name="Rectangle 17"/>
          <p:cNvSpPr>
            <a:spLocks noChangeAspect="1" noChangeArrowheads="1"/>
          </p:cNvSpPr>
          <p:nvPr/>
        </p:nvSpPr>
        <p:spPr bwMode="auto">
          <a:xfrm>
            <a:off x="6859588" y="2455863"/>
            <a:ext cx="320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uses</a:t>
            </a:r>
            <a:endParaRPr lang="en-US" b="1" u="none"/>
          </a:p>
        </p:txBody>
      </p:sp>
      <p:sp>
        <p:nvSpPr>
          <p:cNvPr id="19" name="Rectangle 18"/>
          <p:cNvSpPr>
            <a:spLocks noChangeAspect="1" noChangeArrowheads="1"/>
          </p:cNvSpPr>
          <p:nvPr/>
        </p:nvSpPr>
        <p:spPr bwMode="auto">
          <a:xfrm>
            <a:off x="7872413" y="879475"/>
            <a:ext cx="9271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demultiplexes</a:t>
            </a:r>
            <a:endParaRPr lang="en-US" b="1" u="none"/>
          </a:p>
        </p:txBody>
      </p:sp>
      <p:sp>
        <p:nvSpPr>
          <p:cNvPr id="20" name="Rectangle 19"/>
          <p:cNvSpPr>
            <a:spLocks noChangeAspect="1" noChangeArrowheads="1"/>
          </p:cNvSpPr>
          <p:nvPr/>
        </p:nvSpPr>
        <p:spPr bwMode="auto">
          <a:xfrm>
            <a:off x="6457950" y="2921000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sp>
        <p:nvSpPr>
          <p:cNvPr id="21" name="Rectangle 20"/>
          <p:cNvSpPr>
            <a:spLocks noChangeAspect="1" noChangeArrowheads="1"/>
          </p:cNvSpPr>
          <p:nvPr/>
        </p:nvSpPr>
        <p:spPr bwMode="auto">
          <a:xfrm>
            <a:off x="7210425" y="1139825"/>
            <a:ext cx="981075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Rectangle 21"/>
          <p:cNvSpPr>
            <a:spLocks noChangeAspect="1" noChangeArrowheads="1"/>
          </p:cNvSpPr>
          <p:nvPr/>
        </p:nvSpPr>
        <p:spPr bwMode="auto">
          <a:xfrm>
            <a:off x="8172450" y="1139825"/>
            <a:ext cx="19050" cy="11176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22"/>
          <p:cNvSpPr>
            <a:spLocks noChangeAspect="1" noChangeArrowheads="1"/>
          </p:cNvSpPr>
          <p:nvPr/>
        </p:nvSpPr>
        <p:spPr bwMode="auto">
          <a:xfrm>
            <a:off x="6049963" y="2257425"/>
            <a:ext cx="19050" cy="198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Freeform 23"/>
          <p:cNvSpPr>
            <a:spLocks noChangeAspect="1"/>
          </p:cNvSpPr>
          <p:nvPr/>
        </p:nvSpPr>
        <p:spPr bwMode="auto">
          <a:xfrm>
            <a:off x="6049963" y="2257425"/>
            <a:ext cx="79375" cy="258763"/>
          </a:xfrm>
          <a:custGeom>
            <a:avLst/>
            <a:gdLst>
              <a:gd name="T0" fmla="*/ 54 w 48"/>
              <a:gd name="T1" fmla="*/ 0 h 155"/>
              <a:gd name="T2" fmla="*/ 42 w 48"/>
              <a:gd name="T3" fmla="*/ 0 h 155"/>
              <a:gd name="T4" fmla="*/ 0 w 48"/>
              <a:gd name="T5" fmla="*/ 138 h 155"/>
              <a:gd name="T6" fmla="*/ 0 w 48"/>
              <a:gd name="T7" fmla="*/ 138 h 155"/>
              <a:gd name="T8" fmla="*/ 15 w 48"/>
              <a:gd name="T9" fmla="*/ 180 h 155"/>
              <a:gd name="T10" fmla="*/ 15 w 48"/>
              <a:gd name="T11" fmla="*/ 138 h 155"/>
              <a:gd name="T12" fmla="*/ 54 w 48"/>
              <a:gd name="T13" fmla="*/ 0 h 1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155"/>
              <a:gd name="T23" fmla="*/ 48 w 48"/>
              <a:gd name="T24" fmla="*/ 155 h 1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155">
                <a:moveTo>
                  <a:pt x="48" y="0"/>
                </a:moveTo>
                <a:lnTo>
                  <a:pt x="36" y="0"/>
                </a:lnTo>
                <a:lnTo>
                  <a:pt x="0" y="119"/>
                </a:lnTo>
                <a:lnTo>
                  <a:pt x="12" y="155"/>
                </a:lnTo>
                <a:lnTo>
                  <a:pt x="12" y="119"/>
                </a:lnTo>
                <a:lnTo>
                  <a:pt x="48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4"/>
          <p:cNvSpPr>
            <a:spLocks noChangeAspect="1"/>
          </p:cNvSpPr>
          <p:nvPr/>
        </p:nvSpPr>
        <p:spPr bwMode="auto">
          <a:xfrm>
            <a:off x="5989638" y="2257425"/>
            <a:ext cx="79375" cy="198438"/>
          </a:xfrm>
          <a:custGeom>
            <a:avLst/>
            <a:gdLst>
              <a:gd name="T0" fmla="*/ 42 w 48"/>
              <a:gd name="T1" fmla="*/ 138 h 119"/>
              <a:gd name="T2" fmla="*/ 54 w 48"/>
              <a:gd name="T3" fmla="*/ 138 h 119"/>
              <a:gd name="T4" fmla="*/ 15 w 48"/>
              <a:gd name="T5" fmla="*/ 0 h 119"/>
              <a:gd name="T6" fmla="*/ 0 w 48"/>
              <a:gd name="T7" fmla="*/ 0 h 119"/>
              <a:gd name="T8" fmla="*/ 42 w 48"/>
              <a:gd name="T9" fmla="*/ 138 h 1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119"/>
              <a:gd name="T17" fmla="*/ 48 w 48"/>
              <a:gd name="T18" fmla="*/ 119 h 1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119">
                <a:moveTo>
                  <a:pt x="36" y="119"/>
                </a:moveTo>
                <a:lnTo>
                  <a:pt x="48" y="119"/>
                </a:lnTo>
                <a:lnTo>
                  <a:pt x="12" y="0"/>
                </a:lnTo>
                <a:lnTo>
                  <a:pt x="0" y="0"/>
                </a:lnTo>
                <a:lnTo>
                  <a:pt x="36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Rectangle 25"/>
          <p:cNvSpPr>
            <a:spLocks noChangeAspect="1" noChangeArrowheads="1"/>
          </p:cNvSpPr>
          <p:nvPr/>
        </p:nvSpPr>
        <p:spPr bwMode="auto">
          <a:xfrm>
            <a:off x="6053138" y="2117725"/>
            <a:ext cx="19050" cy="1397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Rectangle 26"/>
          <p:cNvSpPr>
            <a:spLocks noChangeAspect="1" noChangeArrowheads="1"/>
          </p:cNvSpPr>
          <p:nvPr/>
        </p:nvSpPr>
        <p:spPr bwMode="auto">
          <a:xfrm>
            <a:off x="8302625" y="1998663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grpSp>
        <p:nvGrpSpPr>
          <p:cNvPr id="28" name="Group 368"/>
          <p:cNvGrpSpPr>
            <a:grpSpLocks/>
          </p:cNvGrpSpPr>
          <p:nvPr/>
        </p:nvGrpSpPr>
        <p:grpSpPr bwMode="auto">
          <a:xfrm rot="16200000">
            <a:off x="6103938" y="3201988"/>
            <a:ext cx="479425" cy="139700"/>
            <a:chOff x="3230" y="1648"/>
            <a:chExt cx="302" cy="88"/>
          </a:xfrm>
        </p:grpSpPr>
        <p:sp>
          <p:nvSpPr>
            <p:cNvPr id="29" name="Freeform 28"/>
            <p:cNvSpPr>
              <a:spLocks noChangeAspect="1"/>
            </p:cNvSpPr>
            <p:nvPr/>
          </p:nvSpPr>
          <p:spPr bwMode="auto">
            <a:xfrm>
              <a:off x="3268" y="1648"/>
              <a:ext cx="264" cy="88"/>
            </a:xfrm>
            <a:custGeom>
              <a:avLst/>
              <a:gdLst>
                <a:gd name="T0" fmla="*/ 0 w 252"/>
                <a:gd name="T1" fmla="*/ 42 h 84"/>
                <a:gd name="T2" fmla="*/ 124 w 252"/>
                <a:gd name="T3" fmla="*/ 0 h 84"/>
                <a:gd name="T4" fmla="*/ 124 w 252"/>
                <a:gd name="T5" fmla="*/ 0 h 84"/>
                <a:gd name="T6" fmla="*/ 124 w 252"/>
                <a:gd name="T7" fmla="*/ 0 h 84"/>
                <a:gd name="T8" fmla="*/ 248 w 252"/>
                <a:gd name="T9" fmla="*/ 42 h 84"/>
                <a:gd name="T10" fmla="*/ 290 w 252"/>
                <a:gd name="T11" fmla="*/ 42 h 84"/>
                <a:gd name="T12" fmla="*/ 248 w 252"/>
                <a:gd name="T13" fmla="*/ 54 h 84"/>
                <a:gd name="T14" fmla="*/ 124 w 252"/>
                <a:gd name="T15" fmla="*/ 96 h 84"/>
                <a:gd name="T16" fmla="*/ 124 w 252"/>
                <a:gd name="T17" fmla="*/ 96 h 84"/>
                <a:gd name="T18" fmla="*/ 124 w 252"/>
                <a:gd name="T19" fmla="*/ 96 h 84"/>
                <a:gd name="T20" fmla="*/ 124 w 252"/>
                <a:gd name="T21" fmla="*/ 83 h 84"/>
                <a:gd name="T22" fmla="*/ 248 w 252"/>
                <a:gd name="T23" fmla="*/ 42 h 84"/>
                <a:gd name="T24" fmla="*/ 248 w 252"/>
                <a:gd name="T25" fmla="*/ 54 h 84"/>
                <a:gd name="T26" fmla="*/ 248 w 252"/>
                <a:gd name="T27" fmla="*/ 54 h 84"/>
                <a:gd name="T28" fmla="*/ 124 w 252"/>
                <a:gd name="T29" fmla="*/ 15 h 84"/>
                <a:gd name="T30" fmla="*/ 124 w 252"/>
                <a:gd name="T31" fmla="*/ 0 h 84"/>
                <a:gd name="T32" fmla="*/ 124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 noChangeAspect="1"/>
            </p:cNvSpPr>
            <p:nvPr/>
          </p:nvSpPr>
          <p:spPr bwMode="auto">
            <a:xfrm>
              <a:off x="3230" y="1686"/>
              <a:ext cx="151" cy="50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Freeform 33"/>
          <p:cNvSpPr>
            <a:spLocks noChangeAspect="1"/>
          </p:cNvSpPr>
          <p:nvPr/>
        </p:nvSpPr>
        <p:spPr bwMode="auto">
          <a:xfrm>
            <a:off x="7229475" y="1079500"/>
            <a:ext cx="361950" cy="120650"/>
          </a:xfrm>
          <a:custGeom>
            <a:avLst/>
            <a:gdLst>
              <a:gd name="T0" fmla="*/ 0 w 217"/>
              <a:gd name="T1" fmla="*/ 42 h 72"/>
              <a:gd name="T2" fmla="*/ 127 w 217"/>
              <a:gd name="T3" fmla="*/ 0 h 72"/>
              <a:gd name="T4" fmla="*/ 252 w 217"/>
              <a:gd name="T5" fmla="*/ 42 h 72"/>
              <a:gd name="T6" fmla="*/ 127 w 217"/>
              <a:gd name="T7" fmla="*/ 84 h 72"/>
              <a:gd name="T8" fmla="*/ 0 w 217"/>
              <a:gd name="T9" fmla="*/ 42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7"/>
              <a:gd name="T16" fmla="*/ 0 h 72"/>
              <a:gd name="T17" fmla="*/ 217 w 217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7" h="72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109" y="72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4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34"/>
          <p:cNvSpPr>
            <a:spLocks noChangeAspect="1"/>
          </p:cNvSpPr>
          <p:nvPr/>
        </p:nvSpPr>
        <p:spPr bwMode="auto">
          <a:xfrm>
            <a:off x="7229475" y="1079500"/>
            <a:ext cx="422275" cy="139700"/>
          </a:xfrm>
          <a:custGeom>
            <a:avLst/>
            <a:gdLst>
              <a:gd name="T0" fmla="*/ 0 w 253"/>
              <a:gd name="T1" fmla="*/ 42 h 84"/>
              <a:gd name="T2" fmla="*/ 127 w 253"/>
              <a:gd name="T3" fmla="*/ 0 h 84"/>
              <a:gd name="T4" fmla="*/ 127 w 253"/>
              <a:gd name="T5" fmla="*/ 0 h 84"/>
              <a:gd name="T6" fmla="*/ 127 w 253"/>
              <a:gd name="T7" fmla="*/ 0 h 84"/>
              <a:gd name="T8" fmla="*/ 252 w 253"/>
              <a:gd name="T9" fmla="*/ 42 h 84"/>
              <a:gd name="T10" fmla="*/ 294 w 253"/>
              <a:gd name="T11" fmla="*/ 42 h 84"/>
              <a:gd name="T12" fmla="*/ 252 w 253"/>
              <a:gd name="T13" fmla="*/ 54 h 84"/>
              <a:gd name="T14" fmla="*/ 127 w 253"/>
              <a:gd name="T15" fmla="*/ 96 h 84"/>
              <a:gd name="T16" fmla="*/ 127 w 253"/>
              <a:gd name="T17" fmla="*/ 96 h 84"/>
              <a:gd name="T18" fmla="*/ 127 w 253"/>
              <a:gd name="T19" fmla="*/ 96 h 84"/>
              <a:gd name="T20" fmla="*/ 127 w 253"/>
              <a:gd name="T21" fmla="*/ 83 h 84"/>
              <a:gd name="T22" fmla="*/ 252 w 253"/>
              <a:gd name="T23" fmla="*/ 42 h 84"/>
              <a:gd name="T24" fmla="*/ 252 w 253"/>
              <a:gd name="T25" fmla="*/ 54 h 84"/>
              <a:gd name="T26" fmla="*/ 252 w 253"/>
              <a:gd name="T27" fmla="*/ 54 h 84"/>
              <a:gd name="T28" fmla="*/ 127 w 253"/>
              <a:gd name="T29" fmla="*/ 15 h 84"/>
              <a:gd name="T30" fmla="*/ 127 w 253"/>
              <a:gd name="T31" fmla="*/ 0 h 84"/>
              <a:gd name="T32" fmla="*/ 127 w 253"/>
              <a:gd name="T33" fmla="*/ 15 h 84"/>
              <a:gd name="T34" fmla="*/ 0 w 253"/>
              <a:gd name="T35" fmla="*/ 54 h 84"/>
              <a:gd name="T36" fmla="*/ 0 w 253"/>
              <a:gd name="T37" fmla="*/ 42 h 8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3"/>
              <a:gd name="T58" fmla="*/ 0 h 84"/>
              <a:gd name="T59" fmla="*/ 253 w 253"/>
              <a:gd name="T60" fmla="*/ 84 h 8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3" h="84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253" y="36"/>
                </a:lnTo>
                <a:lnTo>
                  <a:pt x="217" y="48"/>
                </a:lnTo>
                <a:lnTo>
                  <a:pt x="109" y="84"/>
                </a:lnTo>
                <a:lnTo>
                  <a:pt x="109" y="72"/>
                </a:lnTo>
                <a:lnTo>
                  <a:pt x="217" y="36"/>
                </a:lnTo>
                <a:lnTo>
                  <a:pt x="217" y="48"/>
                </a:lnTo>
                <a:lnTo>
                  <a:pt x="109" y="12"/>
                </a:lnTo>
                <a:lnTo>
                  <a:pt x="109" y="0"/>
                </a:lnTo>
                <a:lnTo>
                  <a:pt x="109" y="12"/>
                </a:lnTo>
                <a:lnTo>
                  <a:pt x="0" y="48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35"/>
          <p:cNvSpPr>
            <a:spLocks noChangeAspect="1"/>
          </p:cNvSpPr>
          <p:nvPr/>
        </p:nvSpPr>
        <p:spPr bwMode="auto">
          <a:xfrm>
            <a:off x="7170738" y="1139825"/>
            <a:ext cx="241300" cy="79375"/>
          </a:xfrm>
          <a:custGeom>
            <a:avLst/>
            <a:gdLst>
              <a:gd name="T0" fmla="*/ 167 w 145"/>
              <a:gd name="T1" fmla="*/ 54 h 48"/>
              <a:gd name="T2" fmla="*/ 42 w 145"/>
              <a:gd name="T3" fmla="*/ 15 h 48"/>
              <a:gd name="T4" fmla="*/ 0 w 145"/>
              <a:gd name="T5" fmla="*/ 15 h 48"/>
              <a:gd name="T6" fmla="*/ 42 w 145"/>
              <a:gd name="T7" fmla="*/ 0 h 48"/>
              <a:gd name="T8" fmla="*/ 42 w 145"/>
              <a:gd name="T9" fmla="*/ 0 h 48"/>
              <a:gd name="T10" fmla="*/ 167 w 145"/>
              <a:gd name="T11" fmla="*/ 42 h 48"/>
              <a:gd name="T12" fmla="*/ 167 w 145"/>
              <a:gd name="T13" fmla="*/ 54 h 4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5"/>
              <a:gd name="T22" fmla="*/ 0 h 48"/>
              <a:gd name="T23" fmla="*/ 145 w 145"/>
              <a:gd name="T24" fmla="*/ 48 h 4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5" h="48">
                <a:moveTo>
                  <a:pt x="145" y="48"/>
                </a:moveTo>
                <a:lnTo>
                  <a:pt x="36" y="12"/>
                </a:lnTo>
                <a:lnTo>
                  <a:pt x="0" y="12"/>
                </a:lnTo>
                <a:lnTo>
                  <a:pt x="36" y="0"/>
                </a:lnTo>
                <a:lnTo>
                  <a:pt x="145" y="36"/>
                </a:lnTo>
                <a:lnTo>
                  <a:pt x="145" y="4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4" name="Group 36"/>
          <p:cNvGrpSpPr>
            <a:grpSpLocks noChangeAspect="1"/>
          </p:cNvGrpSpPr>
          <p:nvPr/>
        </p:nvGrpSpPr>
        <p:grpSpPr bwMode="auto">
          <a:xfrm>
            <a:off x="4967689" y="3473450"/>
            <a:ext cx="2043112" cy="1179513"/>
            <a:chOff x="2315" y="2679"/>
            <a:chExt cx="1225" cy="707"/>
          </a:xfrm>
        </p:grpSpPr>
        <p:sp>
          <p:nvSpPr>
            <p:cNvPr id="35" name="Rectangle 38"/>
            <p:cNvSpPr>
              <a:spLocks noChangeAspect="1" noChangeArrowheads="1"/>
            </p:cNvSpPr>
            <p:nvPr/>
          </p:nvSpPr>
          <p:spPr bwMode="auto">
            <a:xfrm>
              <a:off x="2346" y="2685"/>
              <a:ext cx="1072" cy="169"/>
            </a:xfrm>
            <a:prstGeom prst="rect">
              <a:avLst/>
            </a:prstGeom>
            <a:solidFill>
              <a:srgbClr val="D9F6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6" name="Rectangle 37"/>
            <p:cNvSpPr>
              <a:spLocks noChangeAspect="1" noChangeArrowheads="1"/>
            </p:cNvSpPr>
            <p:nvPr/>
          </p:nvSpPr>
          <p:spPr bwMode="auto">
            <a:xfrm>
              <a:off x="2386" y="2679"/>
              <a:ext cx="962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400" b="1" u="none">
                  <a:solidFill>
                    <a:srgbClr val="000000"/>
                  </a:solidFill>
                  <a:cs typeface="Times New Roman" pitchFamily="18" charset="0"/>
                </a:rPr>
                <a:t>Handle Set</a:t>
              </a:r>
              <a:endParaRPr lang="en-US" sz="1400" b="1" u="none">
                <a:cs typeface="Times New Roman" pitchFamily="18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37" name="Rectangle 39"/>
            <p:cNvSpPr>
              <a:spLocks noChangeAspect="1" noChangeArrowheads="1"/>
            </p:cNvSpPr>
            <p:nvPr/>
          </p:nvSpPr>
          <p:spPr bwMode="auto">
            <a:xfrm>
              <a:off x="2315" y="2834"/>
              <a:ext cx="1225" cy="5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611188" algn="l"/>
                </a:tabLst>
              </a:pPr>
              <a:r>
                <a:rPr lang="en-GB" sz="1400" u="none" dirty="0" err="1">
                  <a:solidFill>
                    <a:srgbClr val="000000"/>
                  </a:solidFill>
                  <a:cs typeface="Times New Roman" pitchFamily="18" charset="0"/>
                </a:rPr>
                <a:t>handle_events</a:t>
              </a:r>
              <a:r>
                <a:rPr lang="en-GB" sz="1400" u="none" dirty="0">
                  <a:solidFill>
                    <a:srgbClr val="000000"/>
                  </a:solidFill>
                  <a:cs typeface="Times New Roman" pitchFamily="18" charset="0"/>
                </a:rPr>
                <a:t>()</a:t>
              </a:r>
              <a:endParaRPr lang="en-US" sz="1400" u="none" dirty="0">
                <a:cs typeface="Times New Roman" pitchFamily="18" charset="0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611188" algn="l"/>
                </a:tabLst>
              </a:pPr>
              <a:r>
                <a:rPr lang="en-GB" sz="1400" u="none" dirty="0" err="1">
                  <a:solidFill>
                    <a:srgbClr val="000000"/>
                  </a:solidFill>
                  <a:cs typeface="Times New Roman" pitchFamily="18" charset="0"/>
                </a:rPr>
                <a:t>deactivate_handle</a:t>
              </a:r>
              <a:r>
                <a:rPr lang="en-GB" sz="1400" u="none" dirty="0">
                  <a:solidFill>
                    <a:srgbClr val="000000"/>
                  </a:solidFill>
                  <a:cs typeface="Times New Roman" pitchFamily="18" charset="0"/>
                </a:rPr>
                <a:t>()</a:t>
              </a:r>
              <a:endParaRPr lang="en-US" sz="1400" u="none" dirty="0">
                <a:cs typeface="Times New Roman" pitchFamily="18" charset="0"/>
              </a:endParaRPr>
            </a:p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611188" algn="l"/>
                </a:tabLst>
              </a:pPr>
              <a:r>
                <a:rPr lang="en-GB" sz="1400" u="none" dirty="0" err="1">
                  <a:solidFill>
                    <a:srgbClr val="000000"/>
                  </a:solidFill>
                  <a:cs typeface="Times New Roman" pitchFamily="18" charset="0"/>
                </a:rPr>
                <a:t>reactivate_handle</a:t>
              </a:r>
              <a:r>
                <a:rPr lang="en-GB" sz="1400" u="none" dirty="0">
                  <a:solidFill>
                    <a:srgbClr val="000000"/>
                  </a:solidFill>
                  <a:cs typeface="Times New Roman" pitchFamily="18" charset="0"/>
                </a:rPr>
                <a:t>()</a:t>
              </a:r>
            </a:p>
            <a:p>
              <a:pPr>
                <a:lnSpc>
                  <a:spcPct val="100000"/>
                </a:lnSpc>
                <a:spcBef>
                  <a:spcPts val="0"/>
                </a:spcBef>
                <a:tabLst>
                  <a:tab pos="611188" algn="l"/>
                </a:tabLst>
              </a:pPr>
              <a:r>
                <a:rPr lang="en-GB" sz="1400" u="none" dirty="0">
                  <a:solidFill>
                    <a:srgbClr val="000000"/>
                  </a:solidFill>
                  <a:cs typeface="Times New Roman" pitchFamily="18" charset="0"/>
                </a:rPr>
                <a:t>select()</a:t>
              </a:r>
              <a:endParaRPr lang="en-US" sz="1400" u="none" dirty="0">
                <a:cs typeface="Times New Roman" pitchFamily="18" charset="0"/>
              </a:endParaRPr>
            </a:p>
            <a:p>
              <a:pPr>
                <a:lnSpc>
                  <a:spcPct val="100000"/>
                </a:lnSpc>
                <a:tabLst>
                  <a:tab pos="611188" algn="l"/>
                </a:tabLst>
              </a:pPr>
              <a:endParaRPr lang="en-US" sz="1400" u="none" dirty="0"/>
            </a:p>
          </p:txBody>
        </p:sp>
        <p:sp>
          <p:nvSpPr>
            <p:cNvPr id="38" name="Rectangle 40"/>
            <p:cNvSpPr>
              <a:spLocks noChangeAspect="1" noChangeArrowheads="1"/>
            </p:cNvSpPr>
            <p:nvPr/>
          </p:nvSpPr>
          <p:spPr bwMode="auto">
            <a:xfrm>
              <a:off x="2346" y="2854"/>
              <a:ext cx="1072" cy="5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>
                <a:spcBef>
                  <a:spcPts val="0"/>
                </a:spcBef>
              </a:pPr>
              <a:endParaRPr lang="en-US" dirty="0"/>
            </a:p>
          </p:txBody>
        </p:sp>
      </p:grpSp>
      <p:sp>
        <p:nvSpPr>
          <p:cNvPr id="39" name="Rectangle 41"/>
          <p:cNvSpPr>
            <a:spLocks noChangeAspect="1" noChangeArrowheads="1"/>
          </p:cNvSpPr>
          <p:nvPr/>
        </p:nvSpPr>
        <p:spPr bwMode="auto">
          <a:xfrm>
            <a:off x="7359650" y="2225675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 dirty="0">
                <a:solidFill>
                  <a:srgbClr val="000000"/>
                </a:solidFill>
                <a:cs typeface="Times New Roman" pitchFamily="18" charset="0"/>
              </a:rPr>
              <a:t>Event Handler</a:t>
            </a:r>
            <a:endParaRPr lang="en-US" sz="1400" b="1" i="1" u="none" dirty="0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 dirty="0"/>
          </a:p>
        </p:txBody>
      </p:sp>
      <p:sp>
        <p:nvSpPr>
          <p:cNvPr id="40" name="Rectangle 43"/>
          <p:cNvSpPr>
            <a:spLocks noChangeAspect="1" noChangeArrowheads="1"/>
          </p:cNvSpPr>
          <p:nvPr/>
        </p:nvSpPr>
        <p:spPr bwMode="auto">
          <a:xfrm>
            <a:off x="7400925" y="2517775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i="1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i="1" u="none"/>
          </a:p>
        </p:txBody>
      </p:sp>
      <p:sp>
        <p:nvSpPr>
          <p:cNvPr id="41" name="Rectangle 44"/>
          <p:cNvSpPr>
            <a:spLocks noChangeAspect="1" noChangeArrowheads="1"/>
          </p:cNvSpPr>
          <p:nvPr/>
        </p:nvSpPr>
        <p:spPr bwMode="auto">
          <a:xfrm>
            <a:off x="7389813" y="2538413"/>
            <a:ext cx="1708150" cy="5445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2" name="Rectangle 49"/>
          <p:cNvSpPr>
            <a:spLocks noChangeAspect="1" noChangeArrowheads="1"/>
          </p:cNvSpPr>
          <p:nvPr/>
        </p:nvSpPr>
        <p:spPr bwMode="auto">
          <a:xfrm>
            <a:off x="7372350" y="3619500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B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43" name="Rectangle 51"/>
          <p:cNvSpPr>
            <a:spLocks noChangeAspect="1" noChangeArrowheads="1"/>
          </p:cNvSpPr>
          <p:nvPr/>
        </p:nvSpPr>
        <p:spPr bwMode="auto">
          <a:xfrm>
            <a:off x="7381875" y="4132263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u="none"/>
          </a:p>
        </p:txBody>
      </p:sp>
      <p:sp>
        <p:nvSpPr>
          <p:cNvPr id="44" name="Rectangle 52"/>
          <p:cNvSpPr>
            <a:spLocks noChangeAspect="1" noChangeArrowheads="1"/>
          </p:cNvSpPr>
          <p:nvPr/>
        </p:nvSpPr>
        <p:spPr bwMode="auto">
          <a:xfrm>
            <a:off x="7402513" y="4111625"/>
            <a:ext cx="1706562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5" name="Rectangle 45"/>
          <p:cNvSpPr>
            <a:spLocks noChangeAspect="1" noChangeArrowheads="1"/>
          </p:cNvSpPr>
          <p:nvPr/>
        </p:nvSpPr>
        <p:spPr bwMode="auto">
          <a:xfrm>
            <a:off x="7243763" y="4784725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A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46" name="Rectangle 47"/>
          <p:cNvSpPr>
            <a:spLocks noChangeAspect="1" noChangeArrowheads="1"/>
          </p:cNvSpPr>
          <p:nvPr/>
        </p:nvSpPr>
        <p:spPr bwMode="auto">
          <a:xfrm>
            <a:off x="7254875" y="5295900"/>
            <a:ext cx="1835150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u="none"/>
          </a:p>
        </p:txBody>
      </p:sp>
      <p:sp>
        <p:nvSpPr>
          <p:cNvPr id="47" name="Rectangle 48"/>
          <p:cNvSpPr>
            <a:spLocks noChangeAspect="1" noChangeArrowheads="1"/>
          </p:cNvSpPr>
          <p:nvPr/>
        </p:nvSpPr>
        <p:spPr bwMode="auto">
          <a:xfrm>
            <a:off x="7273925" y="5295900"/>
            <a:ext cx="1708150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8" name="Line 53"/>
          <p:cNvSpPr>
            <a:spLocks noChangeAspect="1" noChangeShapeType="1"/>
          </p:cNvSpPr>
          <p:nvPr/>
        </p:nvSpPr>
        <p:spPr bwMode="auto">
          <a:xfrm>
            <a:off x="7324725" y="3524250"/>
            <a:ext cx="0" cy="1287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9" name="Line 54"/>
          <p:cNvSpPr>
            <a:spLocks noChangeAspect="1" noChangeShapeType="1"/>
          </p:cNvSpPr>
          <p:nvPr/>
        </p:nvSpPr>
        <p:spPr bwMode="auto">
          <a:xfrm>
            <a:off x="8351838" y="3533775"/>
            <a:ext cx="0" cy="968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0" name="Rectangle 56"/>
          <p:cNvSpPr>
            <a:spLocks noChangeAspect="1" noChangeArrowheads="1"/>
          </p:cNvSpPr>
          <p:nvPr/>
        </p:nvSpPr>
        <p:spPr bwMode="auto">
          <a:xfrm>
            <a:off x="5265738" y="998538"/>
            <a:ext cx="1604962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Thread Pool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51" name="Rectangle 58"/>
          <p:cNvSpPr>
            <a:spLocks noChangeAspect="1" noChangeArrowheads="1"/>
          </p:cNvSpPr>
          <p:nvPr/>
        </p:nvSpPr>
        <p:spPr bwMode="auto">
          <a:xfrm>
            <a:off x="4894263" y="1624013"/>
            <a:ext cx="2138362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join()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promote_new_leader()</a:t>
            </a:r>
            <a:endParaRPr lang="en-US" sz="1400" u="none">
              <a:cs typeface="Times New Roman" pitchFamily="18" charset="0"/>
            </a:endParaRPr>
          </a:p>
          <a:p>
            <a:pPr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52" name="Rectangle 59"/>
          <p:cNvSpPr>
            <a:spLocks noChangeAspect="1" noChangeArrowheads="1"/>
          </p:cNvSpPr>
          <p:nvPr/>
        </p:nvSpPr>
        <p:spPr bwMode="auto">
          <a:xfrm>
            <a:off x="4947957" y="1568450"/>
            <a:ext cx="2229130" cy="5556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3" name="Rectangle 60"/>
          <p:cNvSpPr>
            <a:spLocks noChangeAspect="1" noChangeArrowheads="1"/>
          </p:cNvSpPr>
          <p:nvPr/>
        </p:nvSpPr>
        <p:spPr bwMode="auto">
          <a:xfrm>
            <a:off x="4945592" y="1301750"/>
            <a:ext cx="2227262" cy="266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4" name="Rectangle 61"/>
          <p:cNvSpPr>
            <a:spLocks noChangeAspect="1" noChangeArrowheads="1"/>
          </p:cNvSpPr>
          <p:nvPr/>
        </p:nvSpPr>
        <p:spPr bwMode="auto">
          <a:xfrm>
            <a:off x="4895850" y="1263650"/>
            <a:ext cx="11890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synchronizer</a:t>
            </a:r>
            <a:endParaRPr lang="en-US" sz="1400" u="none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55" name="Rectangle 62"/>
          <p:cNvSpPr>
            <a:spLocks noChangeAspect="1" noChangeArrowheads="1"/>
          </p:cNvSpPr>
          <p:nvPr/>
        </p:nvSpPr>
        <p:spPr bwMode="auto">
          <a:xfrm>
            <a:off x="6463739" y="1362075"/>
            <a:ext cx="704850" cy="37623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6" name="Line 71"/>
          <p:cNvSpPr>
            <a:spLocks noChangeAspect="1" noChangeShapeType="1"/>
          </p:cNvSpPr>
          <p:nvPr/>
        </p:nvSpPr>
        <p:spPr bwMode="auto">
          <a:xfrm rot="5400000">
            <a:off x="6216652" y="3000377"/>
            <a:ext cx="24764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7" name="Line 72"/>
          <p:cNvSpPr>
            <a:spLocks noChangeAspect="1" noChangeShapeType="1"/>
          </p:cNvSpPr>
          <p:nvPr/>
        </p:nvSpPr>
        <p:spPr bwMode="auto">
          <a:xfrm flipV="1">
            <a:off x="5100638" y="2482850"/>
            <a:ext cx="0" cy="1006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8" name="Line 77"/>
          <p:cNvSpPr>
            <a:spLocks noChangeShapeType="1"/>
          </p:cNvSpPr>
          <p:nvPr/>
        </p:nvSpPr>
        <p:spPr bwMode="auto">
          <a:xfrm>
            <a:off x="7321550" y="3527425"/>
            <a:ext cx="10302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grpSp>
        <p:nvGrpSpPr>
          <p:cNvPr id="59" name="Group 369"/>
          <p:cNvGrpSpPr>
            <a:grpSpLocks/>
          </p:cNvGrpSpPr>
          <p:nvPr/>
        </p:nvGrpSpPr>
        <p:grpSpPr bwMode="auto">
          <a:xfrm rot="5400000" flipV="1">
            <a:off x="4865688" y="2239963"/>
            <a:ext cx="479425" cy="139700"/>
            <a:chOff x="3230" y="1648"/>
            <a:chExt cx="302" cy="88"/>
          </a:xfrm>
        </p:grpSpPr>
        <p:sp>
          <p:nvSpPr>
            <p:cNvPr id="60" name="Freeform 370"/>
            <p:cNvSpPr>
              <a:spLocks noChangeAspect="1"/>
            </p:cNvSpPr>
            <p:nvPr/>
          </p:nvSpPr>
          <p:spPr bwMode="auto">
            <a:xfrm>
              <a:off x="3268" y="1648"/>
              <a:ext cx="264" cy="88"/>
            </a:xfrm>
            <a:custGeom>
              <a:avLst/>
              <a:gdLst>
                <a:gd name="T0" fmla="*/ 0 w 252"/>
                <a:gd name="T1" fmla="*/ 42 h 84"/>
                <a:gd name="T2" fmla="*/ 124 w 252"/>
                <a:gd name="T3" fmla="*/ 0 h 84"/>
                <a:gd name="T4" fmla="*/ 124 w 252"/>
                <a:gd name="T5" fmla="*/ 0 h 84"/>
                <a:gd name="T6" fmla="*/ 124 w 252"/>
                <a:gd name="T7" fmla="*/ 0 h 84"/>
                <a:gd name="T8" fmla="*/ 248 w 252"/>
                <a:gd name="T9" fmla="*/ 42 h 84"/>
                <a:gd name="T10" fmla="*/ 290 w 252"/>
                <a:gd name="T11" fmla="*/ 42 h 84"/>
                <a:gd name="T12" fmla="*/ 248 w 252"/>
                <a:gd name="T13" fmla="*/ 54 h 84"/>
                <a:gd name="T14" fmla="*/ 124 w 252"/>
                <a:gd name="T15" fmla="*/ 96 h 84"/>
                <a:gd name="T16" fmla="*/ 124 w 252"/>
                <a:gd name="T17" fmla="*/ 96 h 84"/>
                <a:gd name="T18" fmla="*/ 124 w 252"/>
                <a:gd name="T19" fmla="*/ 96 h 84"/>
                <a:gd name="T20" fmla="*/ 124 w 252"/>
                <a:gd name="T21" fmla="*/ 83 h 84"/>
                <a:gd name="T22" fmla="*/ 248 w 252"/>
                <a:gd name="T23" fmla="*/ 42 h 84"/>
                <a:gd name="T24" fmla="*/ 248 w 252"/>
                <a:gd name="T25" fmla="*/ 54 h 84"/>
                <a:gd name="T26" fmla="*/ 248 w 252"/>
                <a:gd name="T27" fmla="*/ 54 h 84"/>
                <a:gd name="T28" fmla="*/ 124 w 252"/>
                <a:gd name="T29" fmla="*/ 15 h 84"/>
                <a:gd name="T30" fmla="*/ 124 w 252"/>
                <a:gd name="T31" fmla="*/ 0 h 84"/>
                <a:gd name="T32" fmla="*/ 124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371"/>
            <p:cNvSpPr>
              <a:spLocks noChangeAspect="1"/>
            </p:cNvSpPr>
            <p:nvPr/>
          </p:nvSpPr>
          <p:spPr bwMode="auto">
            <a:xfrm>
              <a:off x="3230" y="1686"/>
              <a:ext cx="151" cy="50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2" name="Line 388"/>
          <p:cNvSpPr>
            <a:spLocks noChangeShapeType="1"/>
          </p:cNvSpPr>
          <p:nvPr/>
        </p:nvSpPr>
        <p:spPr bwMode="auto">
          <a:xfrm>
            <a:off x="6807200" y="2654300"/>
            <a:ext cx="58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6480968" y="1360883"/>
            <a:ext cx="279289" cy="290911"/>
            <a:chOff x="8327572" y="4328206"/>
            <a:chExt cx="300243" cy="312737"/>
          </a:xfrm>
        </p:grpSpPr>
        <p:grpSp>
          <p:nvGrpSpPr>
            <p:cNvPr id="64" name="Group 63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66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65" name="Straight Arrow Connector 64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70" name="Group 69"/>
          <p:cNvGrpSpPr/>
          <p:nvPr/>
        </p:nvGrpSpPr>
        <p:grpSpPr>
          <a:xfrm>
            <a:off x="6766718" y="1560908"/>
            <a:ext cx="279289" cy="290911"/>
            <a:chOff x="8327572" y="4328206"/>
            <a:chExt cx="300243" cy="312737"/>
          </a:xfrm>
        </p:grpSpPr>
        <p:grpSp>
          <p:nvGrpSpPr>
            <p:cNvPr id="71" name="Group 7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7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5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72" name="Straight Arrow Connector 7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59715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2700" y="6343758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054631"/>
            <a:ext cx="4482353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Operating systems provide concurrency mechanisms that manage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multiple processes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on an end system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&amp; manage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multiple threads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that run concurrently within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process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Developing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concurrent &amp; networked apps using native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OS concurrency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mechanisms can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cause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portability, reliability, &amp; sustainment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problems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When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used in conjunction with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the appropriate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patterns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&amp; frameworks,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concurrency helps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to improve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performance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&amp; simplify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program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structure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/>
              <a:t>The coverage of OS </a:t>
            </a:r>
            <a:r>
              <a:rPr lang="en-US" sz="2000" dirty="0" smtClean="0"/>
              <a:t>concurrent programming mechanisms is intentionally not comprehensive </a:t>
            </a: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950" y="2596568"/>
            <a:ext cx="1828174" cy="23006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 descr="http://www-fp.pearsonhighered.com/bigcovers/032152594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56" y="1162476"/>
            <a:ext cx="1884101" cy="236847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schmid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85165" y="4440759"/>
            <a:ext cx="1763158" cy="21797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7915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0" y="258806"/>
            <a:ext cx="914400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OS  Support for </a:t>
            </a:r>
            <a:r>
              <a:rPr lang="en-US" sz="4000" kern="0" dirty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>Programming </a:t>
            </a: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  <a:t/>
            </a:r>
            <a:br>
              <a:rPr lang="en-US" sz="4000" kern="0" dirty="0" smtClean="0">
                <a:solidFill>
                  <a:srgbClr val="FF0000"/>
                </a:solidFill>
                <a:latin typeface="Impact" pitchFamily="34" charset="0"/>
                <a:cs typeface="Arial" pitchFamily="34" charset="0"/>
              </a:rPr>
            </a:b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Concurrent &amp; Networked Software: Part 3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940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129" y="2390714"/>
            <a:ext cx="5613711" cy="3944350"/>
          </a:xfrm>
          <a:prstGeom prst="rect">
            <a:avLst/>
          </a:prstGeom>
        </p:spPr>
      </p:pic>
      <p:sp>
        <p:nvSpPr>
          <p:cNvPr id="2151430" name="Rectangle 6"/>
          <p:cNvSpPr>
            <a:spLocks noChangeArrowheads="1"/>
          </p:cNvSpPr>
          <p:nvPr/>
        </p:nvSpPr>
        <p:spPr bwMode="auto">
          <a:xfrm>
            <a:off x="70971" y="1041307"/>
            <a:ext cx="4303805" cy="52937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lvl="1" indent="-228600" eaLnBrk="0" hangingPunct="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Present an overview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operating system mechanisms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available to implement networked apps that </a:t>
            </a:r>
          </a:p>
          <a:p>
            <a:pPr marL="461963" lvl="1" indent="-228600" eaLnBrk="0" hangingPunct="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Communicate via the Sockets API &amp; </a:t>
            </a:r>
          </a:p>
          <a:p>
            <a:pPr marL="461963" lvl="1" indent="-228600" eaLnBrk="0" hangingPunct="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Use the select() synchronous event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</a:rPr>
              <a:t>demultiplexer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function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Present </a:t>
            </a:r>
            <a:r>
              <a:rPr lang="en-US" sz="2000" dirty="0">
                <a:latin typeface="+mn-lt"/>
                <a:ea typeface="+mn-ea"/>
                <a:cs typeface="+mn-cs"/>
              </a:rPr>
              <a:t>an overview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of OS mechanisms </a:t>
            </a:r>
            <a:r>
              <a:rPr lang="en-US" sz="2000" dirty="0">
                <a:latin typeface="+mn-lt"/>
                <a:ea typeface="+mn-ea"/>
                <a:cs typeface="+mn-cs"/>
              </a:rPr>
              <a:t>available to implement </a:t>
            </a:r>
            <a:r>
              <a:rPr lang="en-US" sz="2000" i="1" dirty="0" smtClean="0"/>
              <a:t>concurrent</a:t>
            </a:r>
            <a:r>
              <a:rPr lang="en-US" sz="2000" dirty="0" smtClean="0"/>
              <a:t> apps that </a:t>
            </a:r>
          </a:p>
          <a:p>
            <a:pPr marL="461963" lvl="1" indent="-228600" eaLnBrk="0" hangingPunct="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multiple requests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simultaneously via multiprocessing and/or multithreading </a:t>
            </a:r>
          </a:p>
          <a:p>
            <a:pPr marL="461963" lvl="1" indent="-228600" eaLnBrk="0" hangingPunct="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Synchronize &amp; schedule </a:t>
            </a:r>
            <a:br>
              <a:rPr lang="en-US" sz="2000" dirty="0" smtClean="0"/>
            </a:br>
            <a:r>
              <a:rPr lang="en-US" sz="2000" dirty="0" smtClean="0"/>
              <a:t>their interactions 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2700" y="6379618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7518" y="6416616"/>
            <a:ext cx="9049869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2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Just one tiny source code example here –</a:t>
            </a:r>
            <a:r>
              <a:rPr lang="en-US" sz="2000" dirty="0"/>
              <a:t> </a:t>
            </a:r>
            <a:r>
              <a:rPr lang="en-US" sz="2000" dirty="0" smtClean="0"/>
              <a:t>we’ll cover many more of them later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50510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Overview of </a:t>
            </a:r>
            <a:r>
              <a:rPr lang="en-US" sz="3200" dirty="0" smtClean="0"/>
              <a:t>the Sockets API</a:t>
            </a:r>
            <a:endParaRPr lang="en-US" sz="3200" dirty="0"/>
          </a:p>
        </p:txBody>
      </p:sp>
      <p:sp>
        <p:nvSpPr>
          <p:cNvPr id="2067465" name="Text Box 9"/>
          <p:cNvSpPr txBox="1">
            <a:spLocks noChangeArrowheads="1"/>
          </p:cNvSpPr>
          <p:nvPr/>
        </p:nvSpPr>
        <p:spPr bwMode="auto">
          <a:xfrm>
            <a:off x="157536" y="1184414"/>
            <a:ext cx="3934962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11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Originally developed in BSD Unix as a C language interface to the TCP/IP protocol suite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Socket API has approximately two dozen functions 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A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socket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is a handle created by the OS that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is associated with </a:t>
            </a:r>
            <a:r>
              <a:rPr lang="en-US" sz="2000" dirty="0">
                <a:latin typeface="+mn-lt"/>
                <a:ea typeface="+mn-ea"/>
                <a:cs typeface="+mn-cs"/>
              </a:rPr>
              <a:t>an end point of 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communication channel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042853" y="1400323"/>
            <a:ext cx="2661781" cy="461665"/>
          </a:xfrm>
          <a:prstGeom prst="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The Sockets</a:t>
            </a:r>
            <a:r>
              <a:rPr kumimoji="0" lang="en-US" sz="2400" b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API</a:t>
            </a:r>
            <a:endParaRPr kumimoji="0" lang="en-US" sz="24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67707" y="4120951"/>
            <a:ext cx="833735" cy="461665"/>
          </a:xfrm>
          <a:prstGeom prst="rect">
            <a:avLst/>
          </a:prstGeom>
          <a:solidFill>
            <a:srgbClr val="E1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TCP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332154" y="4120951"/>
            <a:ext cx="913236" cy="461665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UDP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022930" y="4863087"/>
            <a:ext cx="701626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IP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5042853" y="5510917"/>
            <a:ext cx="2661781" cy="461665"/>
          </a:xfrm>
          <a:prstGeom prst="rect">
            <a:avLst/>
          </a:prstGeom>
          <a:solidFill>
            <a:srgbClr val="8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Network Interface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4349978" y="3215113"/>
            <a:ext cx="1438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SOCK_</a:t>
            </a:r>
            <a:br>
              <a:rPr lang="en-US" sz="2000" dirty="0" smtClean="0">
                <a:latin typeface="Arial" charset="0"/>
              </a:rPr>
            </a:br>
            <a:r>
              <a:rPr lang="en-US" sz="2000" dirty="0" smtClean="0">
                <a:latin typeface="Arial" charset="0"/>
              </a:rPr>
              <a:t>STREAM</a:t>
            </a:r>
            <a:endParaRPr lang="en-US" sz="2000" dirty="0"/>
          </a:p>
        </p:txBody>
      </p:sp>
      <p:sp>
        <p:nvSpPr>
          <p:cNvPr id="18" name="Rectangle 17"/>
          <p:cNvSpPr/>
          <p:nvPr/>
        </p:nvSpPr>
        <p:spPr>
          <a:xfrm>
            <a:off x="5920816" y="3215113"/>
            <a:ext cx="1438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SOCK_</a:t>
            </a:r>
            <a:br>
              <a:rPr lang="en-US" sz="2000" dirty="0" smtClean="0">
                <a:latin typeface="Arial" charset="0"/>
              </a:rPr>
            </a:br>
            <a:r>
              <a:rPr lang="en-US" sz="2000" dirty="0" smtClean="0">
                <a:latin typeface="Arial" charset="0"/>
              </a:rPr>
              <a:t>DGRAM</a:t>
            </a:r>
            <a:endParaRPr lang="en-US" sz="2000" dirty="0"/>
          </a:p>
        </p:txBody>
      </p:sp>
      <p:sp>
        <p:nvSpPr>
          <p:cNvPr id="19" name="Rectangle 18"/>
          <p:cNvSpPr/>
          <p:nvPr/>
        </p:nvSpPr>
        <p:spPr>
          <a:xfrm>
            <a:off x="7576994" y="3215113"/>
            <a:ext cx="11946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charset="0"/>
              </a:rPr>
              <a:t>SOCK_</a:t>
            </a:r>
            <a:br>
              <a:rPr lang="en-US" sz="2000" dirty="0" smtClean="0">
                <a:latin typeface="Arial" charset="0"/>
              </a:rPr>
            </a:br>
            <a:r>
              <a:rPr lang="en-US" sz="2000" dirty="0" smtClean="0">
                <a:latin typeface="Arial" charset="0"/>
              </a:rPr>
              <a:t>RAW</a:t>
            </a:r>
            <a:endParaRPr lang="en-US" sz="2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5553743" y="2966089"/>
            <a:ext cx="2011528" cy="2544827"/>
            <a:chOff x="5185760" y="2691770"/>
            <a:chExt cx="2011528" cy="2162120"/>
          </a:xfrm>
        </p:grpSpPr>
        <p:cxnSp>
          <p:nvCxnSpPr>
            <p:cNvPr id="4" name="Straight Arrow Connector 3"/>
            <p:cNvCxnSpPr/>
            <p:nvPr/>
          </p:nvCxnSpPr>
          <p:spPr bwMode="auto">
            <a:xfrm>
              <a:off x="5185760" y="2691770"/>
              <a:ext cx="0" cy="94956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6" name="Straight Arrow Connector 15"/>
            <p:cNvCxnSpPr/>
            <p:nvPr/>
          </p:nvCxnSpPr>
          <p:spPr bwMode="auto">
            <a:xfrm>
              <a:off x="6642351" y="2691770"/>
              <a:ext cx="0" cy="94956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0" name="Straight Arrow Connector 19"/>
            <p:cNvCxnSpPr/>
            <p:nvPr/>
          </p:nvCxnSpPr>
          <p:spPr bwMode="auto">
            <a:xfrm>
              <a:off x="7197288" y="2691770"/>
              <a:ext cx="0" cy="216212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5086872" y="2143468"/>
            <a:ext cx="2561807" cy="140354"/>
            <a:chOff x="4982309" y="-7564948"/>
            <a:chExt cx="1969476" cy="18809055"/>
          </a:xfrm>
          <a:solidFill>
            <a:schemeClr val="bg1">
              <a:lumMod val="95000"/>
            </a:schemeClr>
          </a:solidFill>
        </p:grpSpPr>
        <p:sp>
          <p:nvSpPr>
            <p:cNvPr id="7" name="Rectangle 6"/>
            <p:cNvSpPr/>
            <p:nvPr/>
          </p:nvSpPr>
          <p:spPr bwMode="auto">
            <a:xfrm>
              <a:off x="4982309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36663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291017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445371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5599725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754079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5908433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062787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6217141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6371495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6525850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6680203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6834556" y="-7564948"/>
              <a:ext cx="117229" cy="18809055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7" name="Line Callout 1 36"/>
          <p:cNvSpPr/>
          <p:nvPr/>
        </p:nvSpPr>
        <p:spPr bwMode="auto">
          <a:xfrm>
            <a:off x="7875545" y="886226"/>
            <a:ext cx="1104901" cy="707886"/>
          </a:xfrm>
          <a:prstGeom prst="borderCallout1">
            <a:avLst>
              <a:gd name="adj1" fmla="val 104818"/>
              <a:gd name="adj2" fmla="val 51943"/>
              <a:gd name="adj3" fmla="val 187702"/>
              <a:gd name="adj4" fmla="val -1723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i="1" dirty="0"/>
              <a:t>s</a:t>
            </a:r>
            <a:r>
              <a:rPr lang="en-US" sz="2000" i="1" dirty="0" smtClean="0"/>
              <a:t>ocket handles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 bwMode="auto">
          <a:xfrm>
            <a:off x="5025122" y="2550592"/>
            <a:ext cx="2697243" cy="461665"/>
          </a:xfrm>
          <a:prstGeom prst="rect">
            <a:avLst/>
          </a:prstGeom>
          <a:solidFill>
            <a:srgbClr val="3366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PF_INET</a:t>
            </a:r>
            <a:r>
              <a:rPr kumimoji="0" lang="en-US" sz="2400" b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Sockets</a:t>
            </a:r>
            <a:endParaRPr kumimoji="0" lang="en-US" sz="2400" b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565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2700" y="631686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30" y="1620965"/>
            <a:ext cx="4115788" cy="5149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35885"/>
            <a:ext cx="9134475" cy="914400"/>
          </a:xfrm>
        </p:spPr>
        <p:txBody>
          <a:bodyPr/>
          <a:lstStyle/>
          <a:p>
            <a:r>
              <a:rPr lang="en-US" sz="3200" dirty="0" smtClean="0"/>
              <a:t>OS Synchronization Mechanisms</a:t>
            </a:r>
            <a:endParaRPr lang="en-US" sz="3200" dirty="0"/>
          </a:p>
        </p:txBody>
      </p:sp>
      <p:sp>
        <p:nvSpPr>
          <p:cNvPr id="2155523" name="Text Box 3"/>
          <p:cNvSpPr txBox="1">
            <a:spLocks noChangeArrowheads="1"/>
          </p:cNvSpPr>
          <p:nvPr/>
        </p:nvSpPr>
        <p:spPr bwMode="auto">
          <a:xfrm>
            <a:off x="-8684" y="890303"/>
            <a:ext cx="9152684" cy="201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03275" indent="-1127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Synchronization mechanisms allow processes &amp; threads to coordinate their execution order &amp; the order in which they access shared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resources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err="1">
                <a:latin typeface="+mn-lt"/>
                <a:ea typeface="+mn-ea"/>
                <a:cs typeface="+mn-cs"/>
              </a:rPr>
              <a:t>Mutexes</a:t>
            </a:r>
            <a:r>
              <a:rPr lang="en-US" sz="2000" dirty="0">
                <a:latin typeface="+mn-lt"/>
                <a:ea typeface="+mn-ea"/>
                <a:cs typeface="+mn-cs"/>
              </a:rPr>
              <a:t> – serialize execution of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multiple </a:t>
            </a:r>
            <a:r>
              <a:rPr lang="en-US" sz="2000" dirty="0">
                <a:latin typeface="+mn-lt"/>
                <a:ea typeface="+mn-ea"/>
                <a:cs typeface="+mn-cs"/>
              </a:rPr>
              <a:t>threads by defining 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“critical section” that </a:t>
            </a:r>
            <a:r>
              <a:rPr lang="en-US" sz="2000" dirty="0">
                <a:latin typeface="+mn-lt"/>
                <a:ea typeface="+mn-ea"/>
                <a:cs typeface="+mn-cs"/>
              </a:rPr>
              <a:t>can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be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executed </a:t>
            </a:r>
            <a:r>
              <a:rPr lang="en-US" sz="2000" dirty="0">
                <a:latin typeface="+mn-lt"/>
                <a:ea typeface="+mn-ea"/>
                <a:cs typeface="+mn-cs"/>
              </a:rPr>
              <a:t>by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one </a:t>
            </a:r>
            <a:r>
              <a:rPr lang="en-US" sz="2000" dirty="0">
                <a:latin typeface="+mn-lt"/>
                <a:ea typeface="+mn-ea"/>
                <a:cs typeface="+mn-cs"/>
              </a:rPr>
              <a:t>thread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at </a:t>
            </a:r>
            <a:r>
              <a:rPr lang="en-US" sz="2000" dirty="0">
                <a:latin typeface="+mn-lt"/>
                <a:ea typeface="+mn-ea"/>
                <a:cs typeface="+mn-cs"/>
              </a:rPr>
              <a:t>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time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624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2700" y="631686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30" y="1620965"/>
            <a:ext cx="4115788" cy="5149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35885"/>
            <a:ext cx="9134475" cy="914400"/>
          </a:xfrm>
        </p:spPr>
        <p:txBody>
          <a:bodyPr/>
          <a:lstStyle/>
          <a:p>
            <a:r>
              <a:rPr lang="en-US" sz="3200" dirty="0" smtClean="0"/>
              <a:t>OS Synchronization Mechanisms</a:t>
            </a:r>
            <a:endParaRPr lang="en-US" sz="3200" dirty="0"/>
          </a:p>
        </p:txBody>
      </p:sp>
      <p:sp>
        <p:nvSpPr>
          <p:cNvPr id="2155523" name="Text Box 3"/>
          <p:cNvSpPr txBox="1">
            <a:spLocks noChangeArrowheads="1"/>
          </p:cNvSpPr>
          <p:nvPr/>
        </p:nvSpPr>
        <p:spPr bwMode="auto">
          <a:xfrm>
            <a:off x="-8684" y="890303"/>
            <a:ext cx="9152684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03275" indent="-1127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Synchronization mechanisms allow processes &amp; threads to coordinate their execution order &amp; the order in which they access shared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resources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err="1">
                <a:latin typeface="+mn-lt"/>
                <a:ea typeface="+mn-ea"/>
                <a:cs typeface="+mn-cs"/>
              </a:rPr>
              <a:t>Mutexes</a:t>
            </a:r>
            <a:r>
              <a:rPr lang="en-US" sz="2000" dirty="0">
                <a:latin typeface="+mn-lt"/>
                <a:ea typeface="+mn-ea"/>
                <a:cs typeface="+mn-cs"/>
              </a:rPr>
              <a:t> – serialize execution of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multiple </a:t>
            </a:r>
            <a:r>
              <a:rPr lang="en-US" sz="2000" dirty="0">
                <a:latin typeface="+mn-lt"/>
                <a:ea typeface="+mn-ea"/>
                <a:cs typeface="+mn-cs"/>
              </a:rPr>
              <a:t>threads by defining 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“critical section” that </a:t>
            </a:r>
            <a:r>
              <a:rPr lang="en-US" sz="2000" dirty="0">
                <a:latin typeface="+mn-lt"/>
                <a:ea typeface="+mn-ea"/>
                <a:cs typeface="+mn-cs"/>
              </a:rPr>
              <a:t>can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be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executed </a:t>
            </a:r>
            <a:r>
              <a:rPr lang="en-US" sz="2000" dirty="0">
                <a:latin typeface="+mn-lt"/>
                <a:ea typeface="+mn-ea"/>
                <a:cs typeface="+mn-cs"/>
              </a:rPr>
              <a:t>by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one </a:t>
            </a:r>
            <a:r>
              <a:rPr lang="en-US" sz="2000" dirty="0">
                <a:latin typeface="+mn-lt"/>
                <a:ea typeface="+mn-ea"/>
                <a:cs typeface="+mn-cs"/>
              </a:rPr>
              <a:t>thread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at </a:t>
            </a:r>
            <a:r>
              <a:rPr lang="en-US" sz="2000" dirty="0">
                <a:latin typeface="+mn-lt"/>
                <a:ea typeface="+mn-ea"/>
                <a:cs typeface="+mn-cs"/>
              </a:rPr>
              <a:t>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time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68738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There are two kinds of </a:t>
            </a:r>
            <a:r>
              <a:rPr lang="en-US" sz="2000" dirty="0" err="1">
                <a:latin typeface="+mn-lt"/>
                <a:ea typeface="+mn-ea"/>
                <a:cs typeface="+mn-cs"/>
              </a:rPr>
              <a:t>mutexes</a:t>
            </a:r>
            <a:r>
              <a:rPr lang="en-US" sz="2000" dirty="0">
                <a:latin typeface="+mn-lt"/>
                <a:ea typeface="+mn-ea"/>
                <a:cs typeface="+mn-cs"/>
              </a:rPr>
              <a:t>: </a:t>
            </a:r>
          </a:p>
          <a:p>
            <a:pPr marL="914400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i="1" dirty="0" err="1">
                <a:latin typeface="+mn-lt"/>
                <a:ea typeface="+mn-ea"/>
                <a:cs typeface="+mn-cs"/>
              </a:rPr>
              <a:t>Nonrecursive</a:t>
            </a:r>
            <a:r>
              <a:rPr lang="en-US" sz="2000" i="1" dirty="0">
                <a:latin typeface="+mn-lt"/>
                <a:ea typeface="+mn-ea"/>
                <a:cs typeface="+mn-cs"/>
              </a:rPr>
              <a:t> </a:t>
            </a:r>
            <a:r>
              <a:rPr lang="en-US" sz="2000" i="1" dirty="0" err="1">
                <a:latin typeface="+mn-lt"/>
                <a:ea typeface="+mn-ea"/>
                <a:cs typeface="+mn-cs"/>
              </a:rPr>
              <a:t>mutex</a:t>
            </a:r>
            <a:r>
              <a:rPr lang="en-US" sz="2000" i="1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– will deadlock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or </a:t>
            </a:r>
            <a:r>
              <a:rPr lang="en-US" sz="2000" dirty="0">
                <a:latin typeface="+mn-lt"/>
                <a:ea typeface="+mn-ea"/>
                <a:cs typeface="+mn-cs"/>
              </a:rPr>
              <a:t>fail if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thread owning 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mutex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tries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to </a:t>
            </a:r>
            <a:r>
              <a:rPr lang="en-US" sz="2000" dirty="0">
                <a:latin typeface="+mn-lt"/>
                <a:ea typeface="+mn-ea"/>
                <a:cs typeface="+mn-cs"/>
              </a:rPr>
              <a:t>reacquire it without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releasing it</a:t>
            </a:r>
          </a:p>
          <a:p>
            <a:pPr marL="1147763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1147763" algn="l"/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Thread </a:t>
            </a:r>
            <a:r>
              <a:rPr lang="en-US" sz="2000" dirty="0">
                <a:latin typeface="+mn-lt"/>
                <a:ea typeface="+mn-ea"/>
                <a:cs typeface="+mn-cs"/>
              </a:rPr>
              <a:t>owning 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mutex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must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release it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55002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2700" y="631686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230" y="1620965"/>
            <a:ext cx="4115788" cy="5149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5522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35885"/>
            <a:ext cx="9134475" cy="914400"/>
          </a:xfrm>
        </p:spPr>
        <p:txBody>
          <a:bodyPr/>
          <a:lstStyle/>
          <a:p>
            <a:r>
              <a:rPr lang="en-US" sz="3200" dirty="0" smtClean="0"/>
              <a:t>OS Synchronization Mechanisms</a:t>
            </a:r>
            <a:endParaRPr lang="en-US" sz="3200" dirty="0"/>
          </a:p>
        </p:txBody>
      </p:sp>
      <p:sp>
        <p:nvSpPr>
          <p:cNvPr id="2155523" name="Text Box 3"/>
          <p:cNvSpPr txBox="1">
            <a:spLocks noChangeArrowheads="1"/>
          </p:cNvSpPr>
          <p:nvPr/>
        </p:nvSpPr>
        <p:spPr bwMode="auto">
          <a:xfrm>
            <a:off x="-8684" y="890303"/>
            <a:ext cx="9152684" cy="5786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03275" indent="-1127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Synchronization mechanisms allow processes &amp; threads to coordinate their execution order &amp; the order in which they access shared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resources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err="1">
                <a:latin typeface="+mn-lt"/>
                <a:ea typeface="+mn-ea"/>
                <a:cs typeface="+mn-cs"/>
              </a:rPr>
              <a:t>Mutexes</a:t>
            </a:r>
            <a:r>
              <a:rPr lang="en-US" sz="2000" dirty="0">
                <a:latin typeface="+mn-lt"/>
                <a:ea typeface="+mn-ea"/>
                <a:cs typeface="+mn-cs"/>
              </a:rPr>
              <a:t> – serialize execution of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multiple </a:t>
            </a:r>
            <a:r>
              <a:rPr lang="en-US" sz="2000" dirty="0">
                <a:latin typeface="+mn-lt"/>
                <a:ea typeface="+mn-ea"/>
                <a:cs typeface="+mn-cs"/>
              </a:rPr>
              <a:t>threads by defining 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“critical section” that </a:t>
            </a:r>
            <a:r>
              <a:rPr lang="en-US" sz="2000" dirty="0">
                <a:latin typeface="+mn-lt"/>
                <a:ea typeface="+mn-ea"/>
                <a:cs typeface="+mn-cs"/>
              </a:rPr>
              <a:t>can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be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executed </a:t>
            </a:r>
            <a:r>
              <a:rPr lang="en-US" sz="2000" dirty="0">
                <a:latin typeface="+mn-lt"/>
                <a:ea typeface="+mn-ea"/>
                <a:cs typeface="+mn-cs"/>
              </a:rPr>
              <a:t>by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one </a:t>
            </a:r>
            <a:r>
              <a:rPr lang="en-US" sz="2000" dirty="0">
                <a:latin typeface="+mn-lt"/>
                <a:ea typeface="+mn-ea"/>
                <a:cs typeface="+mn-cs"/>
              </a:rPr>
              <a:t>thread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at </a:t>
            </a:r>
            <a:r>
              <a:rPr lang="en-US" sz="2000" dirty="0">
                <a:latin typeface="+mn-lt"/>
                <a:ea typeface="+mn-ea"/>
                <a:cs typeface="+mn-cs"/>
              </a:rPr>
              <a:t>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time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68738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There are two kinds of </a:t>
            </a:r>
            <a:r>
              <a:rPr lang="en-US" sz="2000" dirty="0" err="1">
                <a:latin typeface="+mn-lt"/>
                <a:ea typeface="+mn-ea"/>
                <a:cs typeface="+mn-cs"/>
              </a:rPr>
              <a:t>mutexes</a:t>
            </a:r>
            <a:r>
              <a:rPr lang="en-US" sz="2000" dirty="0">
                <a:latin typeface="+mn-lt"/>
                <a:ea typeface="+mn-ea"/>
                <a:cs typeface="+mn-cs"/>
              </a:rPr>
              <a:t>: </a:t>
            </a:r>
          </a:p>
          <a:p>
            <a:pPr marL="914400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i="1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Nonrecursive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i="1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– will deadlock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fail if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thread owning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tries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reacquire it without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releasing it</a:t>
            </a:r>
          </a:p>
          <a:p>
            <a:pPr marL="1147763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1147763" algn="l"/>
                <a:tab pos="417512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Thread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owning 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must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release it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914400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i="1" dirty="0">
                <a:latin typeface="+mn-lt"/>
                <a:ea typeface="+mn-ea"/>
                <a:cs typeface="+mn-cs"/>
              </a:rPr>
              <a:t>Recursive </a:t>
            </a:r>
            <a:r>
              <a:rPr lang="en-US" sz="2000" i="1" dirty="0" err="1">
                <a:latin typeface="+mn-lt"/>
                <a:ea typeface="+mn-ea"/>
                <a:cs typeface="+mn-cs"/>
              </a:rPr>
              <a:t>mutex</a:t>
            </a:r>
            <a:r>
              <a:rPr lang="en-US" sz="2000" i="1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–will </a:t>
            </a:r>
            <a:r>
              <a:rPr lang="en-US" sz="2000" dirty="0">
                <a:latin typeface="+mn-lt"/>
                <a:ea typeface="+mn-ea"/>
                <a:cs typeface="+mn-cs"/>
              </a:rPr>
              <a:t>allow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thread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owning 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mutex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to reacquire it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without deadlocking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1147763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Owner </a:t>
            </a:r>
            <a:r>
              <a:rPr lang="en-US" sz="2000" dirty="0">
                <a:latin typeface="+mn-lt"/>
                <a:ea typeface="+mn-ea"/>
                <a:cs typeface="+mn-cs"/>
              </a:rPr>
              <a:t>thread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must </a:t>
            </a:r>
            <a:r>
              <a:rPr lang="en-US" sz="2000" dirty="0">
                <a:latin typeface="+mn-lt"/>
                <a:ea typeface="+mn-ea"/>
                <a:cs typeface="+mn-cs"/>
              </a:rPr>
              <a:t>release it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same # of </a:t>
            </a:r>
            <a:r>
              <a:rPr lang="en-US" sz="2000" dirty="0">
                <a:latin typeface="+mn-lt"/>
                <a:ea typeface="+mn-ea"/>
                <a:cs typeface="+mn-cs"/>
              </a:rPr>
              <a:t>times it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acquired </a:t>
            </a:r>
            <a:r>
              <a:rPr lang="en-US" sz="2000" dirty="0">
                <a:latin typeface="+mn-lt"/>
                <a:ea typeface="+mn-ea"/>
                <a:cs typeface="+mn-cs"/>
              </a:rPr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31309761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691" y="1740233"/>
            <a:ext cx="2145307" cy="4994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998" y="1576112"/>
            <a:ext cx="2277877" cy="4994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161691" y="1453662"/>
            <a:ext cx="4513386" cy="3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08920" y="6370852"/>
            <a:ext cx="4513386" cy="3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2700" y="631686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5523" name="Text Box 3"/>
          <p:cNvSpPr txBox="1">
            <a:spLocks noChangeArrowheads="1"/>
          </p:cNvSpPr>
          <p:nvPr/>
        </p:nvSpPr>
        <p:spPr bwMode="auto">
          <a:xfrm>
            <a:off x="-8684" y="890303"/>
            <a:ext cx="9152684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03275" indent="-1127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Synchronization mechanisms allow processes &amp; threads to coordinate their execution order &amp; the order in which they access shared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resources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Readers/writer </a:t>
            </a:r>
            <a:r>
              <a:rPr lang="en-US" sz="2000" b="1" dirty="0">
                <a:latin typeface="+mn-lt"/>
                <a:ea typeface="+mn-ea"/>
                <a:cs typeface="+mn-cs"/>
              </a:rPr>
              <a:t>locks 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– </a:t>
            </a:r>
            <a:r>
              <a:rPr lang="en-US" sz="2000" dirty="0">
                <a:latin typeface="+mn-lt"/>
                <a:ea typeface="+mn-ea"/>
                <a:cs typeface="+mn-cs"/>
              </a:rPr>
              <a:t>allows access to a shared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resource </a:t>
            </a:r>
            <a:r>
              <a:rPr lang="en-US" sz="2000" dirty="0">
                <a:latin typeface="+mn-lt"/>
                <a:ea typeface="+mn-ea"/>
                <a:cs typeface="+mn-cs"/>
              </a:rPr>
              <a:t>by either multiple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threads </a:t>
            </a:r>
            <a:r>
              <a:rPr lang="en-US" sz="2000" dirty="0">
                <a:latin typeface="+mn-lt"/>
                <a:ea typeface="+mn-ea"/>
                <a:cs typeface="+mn-cs"/>
              </a:rPr>
              <a:t>simultaneously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having </a:t>
            </a:r>
            <a:r>
              <a:rPr lang="en-US" sz="2000" dirty="0">
                <a:latin typeface="+mn-lt"/>
                <a:ea typeface="+mn-ea"/>
                <a:cs typeface="+mn-cs"/>
              </a:rPr>
              <a:t>read-only access or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only </a:t>
            </a:r>
            <a:r>
              <a:rPr lang="en-US" sz="2000" dirty="0">
                <a:latin typeface="+mn-lt"/>
                <a:ea typeface="+mn-ea"/>
                <a:cs typeface="+mn-cs"/>
              </a:rPr>
              <a:t>one thread at a time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having write </a:t>
            </a:r>
            <a:r>
              <a:rPr lang="en-US" sz="2000" dirty="0">
                <a:latin typeface="+mn-lt"/>
                <a:ea typeface="+mn-ea"/>
                <a:cs typeface="+mn-cs"/>
              </a:rPr>
              <a:t>access 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35885"/>
            <a:ext cx="9134475" cy="914400"/>
          </a:xfrm>
        </p:spPr>
        <p:txBody>
          <a:bodyPr/>
          <a:lstStyle/>
          <a:p>
            <a:r>
              <a:rPr lang="en-US" sz="3200" dirty="0" smtClean="0"/>
              <a:t>OS Synchronization Mechanisms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624581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691" y="1740233"/>
            <a:ext cx="2145307" cy="4994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2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998" y="1576112"/>
            <a:ext cx="2277877" cy="4994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161691" y="1453662"/>
            <a:ext cx="4513386" cy="3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08920" y="6370852"/>
            <a:ext cx="4513386" cy="39858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2700" y="631686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5523" name="Text Box 3"/>
          <p:cNvSpPr txBox="1">
            <a:spLocks noChangeArrowheads="1"/>
          </p:cNvSpPr>
          <p:nvPr/>
        </p:nvSpPr>
        <p:spPr bwMode="auto">
          <a:xfrm>
            <a:off x="-8684" y="890303"/>
            <a:ext cx="9152684" cy="4632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03275" indent="-1127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Synchronization mechanisms allow processes &amp; threads to coordinate their execution order &amp; the order in which they access shared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resources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Readers/writer </a:t>
            </a:r>
            <a:r>
              <a:rPr lang="en-US" sz="2000" b="1" dirty="0">
                <a:latin typeface="+mn-lt"/>
                <a:ea typeface="+mn-ea"/>
                <a:cs typeface="+mn-cs"/>
              </a:rPr>
              <a:t>locks 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– </a:t>
            </a:r>
            <a:r>
              <a:rPr lang="en-US" sz="2000" dirty="0">
                <a:latin typeface="+mn-lt"/>
                <a:ea typeface="+mn-ea"/>
                <a:cs typeface="+mn-cs"/>
              </a:rPr>
              <a:t>allows access to a shared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resource </a:t>
            </a:r>
            <a:r>
              <a:rPr lang="en-US" sz="2000" dirty="0">
                <a:latin typeface="+mn-lt"/>
                <a:ea typeface="+mn-ea"/>
                <a:cs typeface="+mn-cs"/>
              </a:rPr>
              <a:t>by either multiple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threads </a:t>
            </a:r>
            <a:r>
              <a:rPr lang="en-US" sz="2000" dirty="0">
                <a:latin typeface="+mn-lt"/>
                <a:ea typeface="+mn-ea"/>
                <a:cs typeface="+mn-cs"/>
              </a:rPr>
              <a:t>simultaneously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having </a:t>
            </a:r>
            <a:r>
              <a:rPr lang="en-US" sz="2000" dirty="0">
                <a:latin typeface="+mn-lt"/>
                <a:ea typeface="+mn-ea"/>
                <a:cs typeface="+mn-cs"/>
              </a:rPr>
              <a:t>read-only access or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only </a:t>
            </a:r>
            <a:r>
              <a:rPr lang="en-US" sz="2000" dirty="0">
                <a:latin typeface="+mn-lt"/>
                <a:ea typeface="+mn-ea"/>
                <a:cs typeface="+mn-cs"/>
              </a:rPr>
              <a:t>one thread at a time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having write </a:t>
            </a:r>
            <a:r>
              <a:rPr lang="en-US" sz="2000" dirty="0">
                <a:latin typeface="+mn-lt"/>
                <a:ea typeface="+mn-ea"/>
                <a:cs typeface="+mn-cs"/>
              </a:rPr>
              <a:t>access </a:t>
            </a:r>
          </a:p>
          <a:p>
            <a:pPr marL="68738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They help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improve app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performance where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resources are </a:t>
            </a:r>
            <a:r>
              <a:rPr lang="en-US" sz="2000" i="1" dirty="0">
                <a:latin typeface="+mn-lt"/>
                <a:ea typeface="+mn-ea"/>
                <a:cs typeface="+mn-cs"/>
              </a:rPr>
              <a:t>read</a:t>
            </a:r>
            <a:r>
              <a:rPr lang="en-US" sz="2000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much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more often </a:t>
            </a:r>
            <a:r>
              <a:rPr lang="en-US" sz="2000" dirty="0">
                <a:latin typeface="+mn-lt"/>
                <a:ea typeface="+mn-ea"/>
                <a:cs typeface="+mn-cs"/>
              </a:rPr>
              <a:t>than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written</a:t>
            </a:r>
            <a:endParaRPr lang="en-US" sz="2000" i="1" dirty="0"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35885"/>
            <a:ext cx="9134475" cy="914400"/>
          </a:xfrm>
        </p:spPr>
        <p:txBody>
          <a:bodyPr/>
          <a:lstStyle/>
          <a:p>
            <a:r>
              <a:rPr lang="en-US" sz="3200" dirty="0" smtClean="0"/>
              <a:t>OS Synchronization Mechanisms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07905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2700" y="631686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5523" name="Text Box 3"/>
          <p:cNvSpPr txBox="1">
            <a:spLocks noChangeArrowheads="1"/>
          </p:cNvSpPr>
          <p:nvPr/>
        </p:nvSpPr>
        <p:spPr bwMode="auto">
          <a:xfrm>
            <a:off x="-8684" y="890303"/>
            <a:ext cx="9152684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03275" indent="-1127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Synchronization mechanisms allow processes &amp; threads to coordinate their execution order &amp; the order in which they access shared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resources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Semaphores</a:t>
            </a:r>
            <a:r>
              <a:rPr lang="en-US" sz="2000" dirty="0" smtClean="0"/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– is 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non-negative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integer </a:t>
            </a:r>
            <a:r>
              <a:rPr lang="en-US" sz="2000" dirty="0">
                <a:latin typeface="+mn-lt"/>
                <a:ea typeface="+mn-ea"/>
                <a:cs typeface="+mn-cs"/>
              </a:rPr>
              <a:t>that can be incremented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>
                <a:latin typeface="+mn-lt"/>
                <a:ea typeface="+mn-ea"/>
                <a:cs typeface="+mn-cs"/>
              </a:rPr>
              <a:t>decremented atomically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35885"/>
            <a:ext cx="9134475" cy="914400"/>
          </a:xfrm>
        </p:spPr>
        <p:txBody>
          <a:bodyPr/>
          <a:lstStyle/>
          <a:p>
            <a:r>
              <a:rPr lang="en-US" sz="3200" dirty="0" smtClean="0"/>
              <a:t>OS Synchronization Mechanisms</a:t>
            </a:r>
            <a:endParaRPr lang="en-US" sz="32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45" y="1744863"/>
            <a:ext cx="414496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0371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2700" y="631686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5523" name="Text Box 3"/>
          <p:cNvSpPr txBox="1">
            <a:spLocks noChangeArrowheads="1"/>
          </p:cNvSpPr>
          <p:nvPr/>
        </p:nvSpPr>
        <p:spPr bwMode="auto">
          <a:xfrm>
            <a:off x="-8684" y="890303"/>
            <a:ext cx="9152684" cy="309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03275" indent="-1127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Synchronization mechanisms allow processes &amp; threads to coordinate their execution order &amp; the order in which they access shared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resources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Semaphores</a:t>
            </a:r>
            <a:r>
              <a:rPr lang="en-US" sz="2000" dirty="0" smtClean="0"/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– is 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non-negative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integer </a:t>
            </a:r>
            <a:r>
              <a:rPr lang="en-US" sz="2000" dirty="0">
                <a:latin typeface="+mn-lt"/>
                <a:ea typeface="+mn-ea"/>
                <a:cs typeface="+mn-cs"/>
              </a:rPr>
              <a:t>that can be incremented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>
                <a:latin typeface="+mn-lt"/>
                <a:ea typeface="+mn-ea"/>
                <a:cs typeface="+mn-cs"/>
              </a:rPr>
              <a:t>decremented atomically</a:t>
            </a:r>
          </a:p>
          <a:p>
            <a:pPr marL="690563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thread/process blocks when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it tries to </a:t>
            </a:r>
            <a:r>
              <a:rPr lang="en-US" sz="2000" dirty="0">
                <a:latin typeface="+mn-lt"/>
                <a:ea typeface="+mn-ea"/>
                <a:cs typeface="+mn-cs"/>
              </a:rPr>
              <a:t>decrement 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semaphore whose </a:t>
            </a:r>
            <a:r>
              <a:rPr lang="en-US" sz="2000" dirty="0">
                <a:latin typeface="+mn-lt"/>
                <a:ea typeface="+mn-ea"/>
                <a:cs typeface="+mn-cs"/>
              </a:rPr>
              <a:t>value is 0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35885"/>
            <a:ext cx="9134475" cy="914400"/>
          </a:xfrm>
        </p:spPr>
        <p:txBody>
          <a:bodyPr/>
          <a:lstStyle/>
          <a:p>
            <a:r>
              <a:rPr lang="en-US" sz="3200" dirty="0" smtClean="0"/>
              <a:t>OS Synchronization Mechanisms</a:t>
            </a:r>
            <a:endParaRPr lang="en-US" sz="32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45" y="1744863"/>
            <a:ext cx="414496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3812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2700" y="631686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5523" name="Text Box 3"/>
          <p:cNvSpPr txBox="1">
            <a:spLocks noChangeArrowheads="1"/>
          </p:cNvSpPr>
          <p:nvPr/>
        </p:nvSpPr>
        <p:spPr bwMode="auto">
          <a:xfrm>
            <a:off x="-8684" y="890303"/>
            <a:ext cx="9152684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03275" indent="-1127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Synchronization mechanisms allow processes &amp; threads to coordinate their execution order &amp; the order in which they access shared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resources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Semaphores</a:t>
            </a:r>
            <a:r>
              <a:rPr lang="en-US" sz="2000" dirty="0" smtClean="0"/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– is 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non-negative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integer </a:t>
            </a:r>
            <a:r>
              <a:rPr lang="en-US" sz="2000" dirty="0">
                <a:latin typeface="+mn-lt"/>
                <a:ea typeface="+mn-ea"/>
                <a:cs typeface="+mn-cs"/>
              </a:rPr>
              <a:t>that can be incremented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>
                <a:latin typeface="+mn-lt"/>
                <a:ea typeface="+mn-ea"/>
                <a:cs typeface="+mn-cs"/>
              </a:rPr>
              <a:t>decremented atomically</a:t>
            </a:r>
          </a:p>
          <a:p>
            <a:pPr marL="690563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thread/process blocks when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it tries to decrement a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semaphore whose value is 0</a:t>
            </a:r>
          </a:p>
          <a:p>
            <a:pPr marL="690563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A blocked thread/process </a:t>
            </a:r>
            <a:r>
              <a:rPr lang="en-US" sz="2000" dirty="0">
                <a:latin typeface="+mn-lt"/>
                <a:ea typeface="+mn-ea"/>
                <a:cs typeface="+mn-cs"/>
              </a:rPr>
              <a:t>makes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progress </a:t>
            </a:r>
            <a:r>
              <a:rPr lang="en-US" sz="2000" dirty="0">
                <a:latin typeface="+mn-lt"/>
                <a:ea typeface="+mn-ea"/>
                <a:cs typeface="+mn-cs"/>
              </a:rPr>
              <a:t>when another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thread/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process increments the semaphore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35885"/>
            <a:ext cx="9134475" cy="914400"/>
          </a:xfrm>
        </p:spPr>
        <p:txBody>
          <a:bodyPr/>
          <a:lstStyle/>
          <a:p>
            <a:r>
              <a:rPr lang="en-US" sz="3200" dirty="0" smtClean="0"/>
              <a:t>OS Synchronization Mechanisms</a:t>
            </a:r>
            <a:endParaRPr lang="en-US" sz="32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45" y="1744863"/>
            <a:ext cx="414496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7030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2700" y="631686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5523" name="Text Box 3"/>
          <p:cNvSpPr txBox="1">
            <a:spLocks noChangeArrowheads="1"/>
          </p:cNvSpPr>
          <p:nvPr/>
        </p:nvSpPr>
        <p:spPr bwMode="auto">
          <a:xfrm>
            <a:off x="-8684" y="890303"/>
            <a:ext cx="9152684" cy="5093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03275" indent="-1127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Synchronization mechanisms allow processes &amp; threads to coordinate their execution order &amp; the order in which they access shared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resources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Semaphores</a:t>
            </a:r>
            <a:r>
              <a:rPr lang="en-US" sz="2000" dirty="0" smtClean="0"/>
              <a:t> </a:t>
            </a:r>
            <a:r>
              <a:rPr lang="en-US" sz="2000" dirty="0">
                <a:latin typeface="+mn-lt"/>
                <a:ea typeface="+mn-ea"/>
                <a:cs typeface="+mn-cs"/>
              </a:rPr>
              <a:t>– is 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non-negative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integer </a:t>
            </a:r>
            <a:r>
              <a:rPr lang="en-US" sz="2000" dirty="0">
                <a:latin typeface="+mn-lt"/>
                <a:ea typeface="+mn-ea"/>
                <a:cs typeface="+mn-cs"/>
              </a:rPr>
              <a:t>that can be incremented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>
                <a:latin typeface="+mn-lt"/>
                <a:ea typeface="+mn-ea"/>
                <a:cs typeface="+mn-cs"/>
              </a:rPr>
              <a:t>decremented atomically</a:t>
            </a:r>
          </a:p>
          <a:p>
            <a:pPr marL="690563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 thread/process blocks when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it tries to decrement a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semaphore whose value is 0</a:t>
            </a:r>
          </a:p>
          <a:p>
            <a:pPr marL="690563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A blocked thread/process makes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progress when another thread/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process increments the semaphore</a:t>
            </a:r>
          </a:p>
          <a:p>
            <a:pPr marL="690563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Semaphores are often implemented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via sleep locks</a:t>
            </a:r>
            <a:r>
              <a:rPr lang="en-US" sz="2000" dirty="0">
                <a:latin typeface="+mn-lt"/>
                <a:ea typeface="+mn-ea"/>
                <a:cs typeface="+mn-cs"/>
              </a:rPr>
              <a:t>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which trigger </a:t>
            </a:r>
            <a:r>
              <a:rPr lang="en-US" sz="2000" dirty="0">
                <a:latin typeface="+mn-lt"/>
                <a:ea typeface="+mn-ea"/>
                <a:cs typeface="+mn-cs"/>
              </a:rPr>
              <a:t>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context switch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35885"/>
            <a:ext cx="9134475" cy="914400"/>
          </a:xfrm>
        </p:spPr>
        <p:txBody>
          <a:bodyPr/>
          <a:lstStyle/>
          <a:p>
            <a:r>
              <a:rPr lang="en-US" sz="3200" dirty="0" smtClean="0"/>
              <a:t>OS Synchronization Mechanisms</a:t>
            </a:r>
            <a:endParaRPr lang="en-US" sz="3200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045" y="1744863"/>
            <a:ext cx="414496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5521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523" name="Text Box 3"/>
          <p:cNvSpPr txBox="1">
            <a:spLocks noChangeArrowheads="1"/>
          </p:cNvSpPr>
          <p:nvPr/>
        </p:nvSpPr>
        <p:spPr bwMode="auto">
          <a:xfrm>
            <a:off x="-8684" y="890303"/>
            <a:ext cx="9152684" cy="340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03275" indent="-1127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Synchronization mechanisms allow processes &amp; threads to coordinate their execution order &amp; the order in which they access shared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resources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Condition </a:t>
            </a:r>
            <a:r>
              <a:rPr lang="en-US" sz="2000" b="1" dirty="0">
                <a:latin typeface="+mn-lt"/>
                <a:ea typeface="+mn-ea"/>
                <a:cs typeface="+mn-cs"/>
              </a:rPr>
              <a:t>variables 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– </a:t>
            </a:r>
            <a:r>
              <a:rPr lang="en-US" sz="2000" dirty="0">
                <a:latin typeface="+mn-lt"/>
                <a:ea typeface="+mn-ea"/>
                <a:cs typeface="+mn-cs"/>
              </a:rPr>
              <a:t>allows a thread to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coordinate </a:t>
            </a:r>
            <a:r>
              <a:rPr lang="en-US" sz="2000" dirty="0">
                <a:latin typeface="+mn-lt"/>
                <a:ea typeface="+mn-ea"/>
                <a:cs typeface="+mn-cs"/>
              </a:rPr>
              <a:t>&amp; schedule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its </a:t>
            </a:r>
            <a:r>
              <a:rPr lang="en-US" sz="2000" dirty="0">
                <a:latin typeface="+mn-lt"/>
                <a:ea typeface="+mn-ea"/>
                <a:cs typeface="+mn-cs"/>
              </a:rPr>
              <a:t>own processing</a:t>
            </a:r>
          </a:p>
          <a:p>
            <a:pPr marL="690563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A thread can wait on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complex expressions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to attain </a:t>
            </a:r>
            <a:r>
              <a:rPr lang="en-US" sz="2000" dirty="0">
                <a:latin typeface="+mn-lt"/>
                <a:ea typeface="+mn-ea"/>
                <a:cs typeface="+mn-cs"/>
              </a:rPr>
              <a:t>a desired state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35885"/>
            <a:ext cx="9134475" cy="914400"/>
          </a:xfrm>
        </p:spPr>
        <p:txBody>
          <a:bodyPr/>
          <a:lstStyle/>
          <a:p>
            <a:r>
              <a:rPr lang="en-US" sz="3200" dirty="0" smtClean="0"/>
              <a:t>OS Synchronization Mechanisms</a:t>
            </a:r>
            <a:endParaRPr lang="en-US" sz="3200" dirty="0"/>
          </a:p>
        </p:txBody>
      </p:sp>
      <p:sp>
        <p:nvSpPr>
          <p:cNvPr id="11" name="Rectangle 138"/>
          <p:cNvSpPr>
            <a:spLocks noChangeAspect="1" noChangeArrowheads="1"/>
          </p:cNvSpPr>
          <p:nvPr/>
        </p:nvSpPr>
        <p:spPr bwMode="auto">
          <a:xfrm>
            <a:off x="3700876" y="3802998"/>
            <a:ext cx="2329340" cy="47485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" name="Rectangle 93"/>
          <p:cNvSpPr>
            <a:spLocks noChangeArrowheads="1"/>
          </p:cNvSpPr>
          <p:nvPr/>
        </p:nvSpPr>
        <p:spPr bwMode="auto">
          <a:xfrm>
            <a:off x="4987909" y="4323187"/>
            <a:ext cx="1587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94"/>
          <p:cNvSpPr>
            <a:spLocks noChangeArrowheads="1"/>
          </p:cNvSpPr>
          <p:nvPr/>
        </p:nvSpPr>
        <p:spPr bwMode="auto">
          <a:xfrm>
            <a:off x="5070459" y="4323187"/>
            <a:ext cx="1587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95"/>
          <p:cNvSpPr>
            <a:spLocks noChangeArrowheads="1"/>
          </p:cNvSpPr>
          <p:nvPr/>
        </p:nvSpPr>
        <p:spPr bwMode="auto">
          <a:xfrm>
            <a:off x="5553059" y="4323187"/>
            <a:ext cx="1587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97"/>
          <p:cNvSpPr>
            <a:spLocks noChangeArrowheads="1"/>
          </p:cNvSpPr>
          <p:nvPr/>
        </p:nvSpPr>
        <p:spPr bwMode="auto">
          <a:xfrm>
            <a:off x="5553059" y="5478887"/>
            <a:ext cx="20637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99"/>
          <p:cNvSpPr>
            <a:spLocks noChangeArrowheads="1"/>
          </p:cNvSpPr>
          <p:nvPr/>
        </p:nvSpPr>
        <p:spPr bwMode="auto">
          <a:xfrm>
            <a:off x="6227746" y="4323187"/>
            <a:ext cx="1588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Rectangle 137"/>
          <p:cNvSpPr>
            <a:spLocks noChangeAspect="1" noChangeArrowheads="1"/>
          </p:cNvSpPr>
          <p:nvPr/>
        </p:nvSpPr>
        <p:spPr bwMode="auto">
          <a:xfrm>
            <a:off x="3572018" y="3846267"/>
            <a:ext cx="2608861" cy="37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2000" b="1" u="none" dirty="0" smtClean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rPr>
              <a:t>Condition Variable</a:t>
            </a:r>
            <a:endParaRPr lang="en-US" sz="2000" b="1" u="none" dirty="0">
              <a:latin typeface="Arial Unicode MS" pitchFamily="34" charset="-128"/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2000" u="none" dirty="0">
              <a:latin typeface="Arial Unicode MS" pitchFamily="34" charset="-128"/>
            </a:endParaRPr>
          </a:p>
        </p:txBody>
      </p:sp>
      <p:sp>
        <p:nvSpPr>
          <p:cNvPr id="43" name="Rectangle 139"/>
          <p:cNvSpPr>
            <a:spLocks noChangeAspect="1" noChangeArrowheads="1"/>
          </p:cNvSpPr>
          <p:nvPr/>
        </p:nvSpPr>
        <p:spPr bwMode="auto">
          <a:xfrm>
            <a:off x="3683034" y="4243057"/>
            <a:ext cx="2142993" cy="7593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2000" u="none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rPr>
              <a:t>wait()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2000" u="none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rPr>
              <a:t>notify()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2000" u="none" dirty="0" err="1" smtClean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rPr>
              <a:t>notifyAll</a:t>
            </a:r>
            <a:r>
              <a:rPr lang="en-GB" sz="2000" u="none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rPr>
              <a:t>()</a:t>
            </a:r>
            <a:endParaRPr lang="en-US" sz="2000" u="none" dirty="0">
              <a:latin typeface="Arial Unicode MS" pitchFamily="34" charset="-128"/>
              <a:cs typeface="Times New Roman" pitchFamily="18" charset="0"/>
            </a:endParaRPr>
          </a:p>
        </p:txBody>
      </p:sp>
      <p:sp>
        <p:nvSpPr>
          <p:cNvPr id="44" name="Rectangle 140"/>
          <p:cNvSpPr>
            <a:spLocks noChangeArrowheads="1"/>
          </p:cNvSpPr>
          <p:nvPr/>
        </p:nvSpPr>
        <p:spPr bwMode="auto">
          <a:xfrm>
            <a:off x="3700876" y="4277853"/>
            <a:ext cx="2329340" cy="10438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545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552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Overview of </a:t>
            </a:r>
            <a:r>
              <a:rPr lang="en-US" sz="3200" dirty="0" smtClean="0"/>
              <a:t>the Sockets API</a:t>
            </a:r>
            <a:endParaRPr lang="en-US" sz="3200" dirty="0"/>
          </a:p>
        </p:txBody>
      </p:sp>
      <p:sp>
        <p:nvSpPr>
          <p:cNvPr id="2067465" name="Text Box 9"/>
          <p:cNvSpPr txBox="1">
            <a:spLocks noChangeArrowheads="1"/>
          </p:cNvSpPr>
          <p:nvPr/>
        </p:nvSpPr>
        <p:spPr bwMode="auto">
          <a:xfrm>
            <a:off x="157536" y="1184414"/>
            <a:ext cx="3979566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11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Originally developed in BSD Unix as a C language interface to the TCP/IP protocol suite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Socket API has approximately two dozen functions 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socket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is a handle created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the OS that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is associated with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an end point of a communication channel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A socket can be bound to a local or remote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address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e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.g., a TCP/UDP port number &amp; IP address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4260926" y="4847980"/>
            <a:ext cx="1488755" cy="1107049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Socket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7806141" y="4257196"/>
            <a:ext cx="1138296" cy="1018822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Socket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35985" y="4685233"/>
            <a:ext cx="678609" cy="52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468" y="5316725"/>
            <a:ext cx="1155671" cy="529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Line Callout 1 12"/>
          <p:cNvSpPr/>
          <p:nvPr/>
        </p:nvSpPr>
        <p:spPr bwMode="auto">
          <a:xfrm>
            <a:off x="4644780" y="3458684"/>
            <a:ext cx="1104901" cy="707886"/>
          </a:xfrm>
          <a:prstGeom prst="borderCallout1">
            <a:avLst>
              <a:gd name="adj1" fmla="val 98832"/>
              <a:gd name="adj2" fmla="val 42885"/>
              <a:gd name="adj3" fmla="val 193925"/>
              <a:gd name="adj4" fmla="val 1155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i="1" dirty="0" smtClean="0"/>
              <a:t>Local address</a:t>
            </a:r>
            <a:endParaRPr lang="en-US" sz="2000" dirty="0"/>
          </a:p>
        </p:txBody>
      </p:sp>
      <p:sp>
        <p:nvSpPr>
          <p:cNvPr id="14" name="Line Callout 1 13"/>
          <p:cNvSpPr/>
          <p:nvPr/>
        </p:nvSpPr>
        <p:spPr bwMode="auto">
          <a:xfrm>
            <a:off x="7483534" y="2873003"/>
            <a:ext cx="1104901" cy="707886"/>
          </a:xfrm>
          <a:prstGeom prst="borderCallout1">
            <a:avLst>
              <a:gd name="adj1" fmla="val 98832"/>
              <a:gd name="adj2" fmla="val 49092"/>
              <a:gd name="adj3" fmla="val 192310"/>
              <a:gd name="adj4" fmla="val 7880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i="1" dirty="0" smtClean="0"/>
              <a:t>Remote address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5153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523" name="Text Box 3"/>
          <p:cNvSpPr txBox="1">
            <a:spLocks noChangeArrowheads="1"/>
          </p:cNvSpPr>
          <p:nvPr/>
        </p:nvSpPr>
        <p:spPr bwMode="auto">
          <a:xfrm>
            <a:off x="-8684" y="890303"/>
            <a:ext cx="9152684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03275" indent="-1127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Synchronization mechanisms allow processes &amp; threads to coordinate their execution order &amp; the order in which they access shared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resources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Condition </a:t>
            </a:r>
            <a:r>
              <a:rPr lang="en-US" sz="2000" b="1" dirty="0">
                <a:latin typeface="+mn-lt"/>
                <a:ea typeface="+mn-ea"/>
                <a:cs typeface="+mn-cs"/>
              </a:rPr>
              <a:t>variables 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– </a:t>
            </a:r>
            <a:r>
              <a:rPr lang="en-US" sz="2000" dirty="0">
                <a:latin typeface="+mn-lt"/>
                <a:ea typeface="+mn-ea"/>
                <a:cs typeface="+mn-cs"/>
              </a:rPr>
              <a:t>allows a thread to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coordinate </a:t>
            </a:r>
            <a:r>
              <a:rPr lang="en-US" sz="2000" dirty="0">
                <a:latin typeface="+mn-lt"/>
                <a:ea typeface="+mn-ea"/>
                <a:cs typeface="+mn-cs"/>
              </a:rPr>
              <a:t>&amp; schedule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its </a:t>
            </a:r>
            <a:r>
              <a:rPr lang="en-US" sz="2000" dirty="0">
                <a:latin typeface="+mn-lt"/>
                <a:ea typeface="+mn-ea"/>
                <a:cs typeface="+mn-cs"/>
              </a:rPr>
              <a:t>own processing</a:t>
            </a:r>
          </a:p>
          <a:p>
            <a:pPr marL="690563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thread can wait 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complex expressions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to attain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desired state</a:t>
            </a:r>
          </a:p>
          <a:p>
            <a:pPr marL="690563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Often used as building-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blocks for patterns, such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as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Active </a:t>
            </a:r>
            <a:r>
              <a:rPr lang="en-US" sz="2000" i="1" dirty="0">
                <a:latin typeface="+mn-lt"/>
                <a:ea typeface="+mn-ea"/>
                <a:cs typeface="+mn-cs"/>
              </a:rPr>
              <a:t>O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bject </a:t>
            </a:r>
            <a:r>
              <a:rPr lang="en-US" sz="2000" dirty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i="1" dirty="0" smtClean="0">
                <a:latin typeface="+mn-lt"/>
                <a:ea typeface="+mn-ea"/>
                <a:cs typeface="+mn-cs"/>
              </a:rPr>
              <a:t>Monitor Object</a:t>
            </a:r>
            <a:endParaRPr lang="en-US" sz="2000" i="1" dirty="0"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35885"/>
            <a:ext cx="9134475" cy="914400"/>
          </a:xfrm>
        </p:spPr>
        <p:txBody>
          <a:bodyPr/>
          <a:lstStyle/>
          <a:p>
            <a:r>
              <a:rPr lang="en-US" sz="3200" dirty="0" smtClean="0"/>
              <a:t>OS Synchronization Mechanisms</a:t>
            </a:r>
            <a:endParaRPr lang="en-US" sz="3200" dirty="0"/>
          </a:p>
        </p:txBody>
      </p:sp>
      <p:sp>
        <p:nvSpPr>
          <p:cNvPr id="11" name="Rectangle 138"/>
          <p:cNvSpPr>
            <a:spLocks noChangeAspect="1" noChangeArrowheads="1"/>
          </p:cNvSpPr>
          <p:nvPr/>
        </p:nvSpPr>
        <p:spPr bwMode="auto">
          <a:xfrm>
            <a:off x="3700876" y="3802998"/>
            <a:ext cx="2329340" cy="474855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2" name="Rectangle 127"/>
          <p:cNvSpPr>
            <a:spLocks noChangeAspect="1" noChangeArrowheads="1"/>
          </p:cNvSpPr>
          <p:nvPr/>
        </p:nvSpPr>
        <p:spPr bwMode="auto">
          <a:xfrm>
            <a:off x="5788361" y="1940420"/>
            <a:ext cx="2329340" cy="474855"/>
          </a:xfrm>
          <a:prstGeom prst="rect">
            <a:avLst/>
          </a:prstGeom>
          <a:solidFill>
            <a:srgbClr val="EFFD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13" name="Rectangle 93"/>
          <p:cNvSpPr>
            <a:spLocks noChangeArrowheads="1"/>
          </p:cNvSpPr>
          <p:nvPr/>
        </p:nvSpPr>
        <p:spPr bwMode="auto">
          <a:xfrm>
            <a:off x="4987909" y="4323187"/>
            <a:ext cx="1587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94"/>
          <p:cNvSpPr>
            <a:spLocks noChangeArrowheads="1"/>
          </p:cNvSpPr>
          <p:nvPr/>
        </p:nvSpPr>
        <p:spPr bwMode="auto">
          <a:xfrm>
            <a:off x="5070459" y="4323187"/>
            <a:ext cx="1587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95"/>
          <p:cNvSpPr>
            <a:spLocks noChangeArrowheads="1"/>
          </p:cNvSpPr>
          <p:nvPr/>
        </p:nvSpPr>
        <p:spPr bwMode="auto">
          <a:xfrm>
            <a:off x="5553059" y="4323187"/>
            <a:ext cx="1587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97"/>
          <p:cNvSpPr>
            <a:spLocks noChangeArrowheads="1"/>
          </p:cNvSpPr>
          <p:nvPr/>
        </p:nvSpPr>
        <p:spPr bwMode="auto">
          <a:xfrm>
            <a:off x="5553059" y="5478887"/>
            <a:ext cx="20637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99"/>
          <p:cNvSpPr>
            <a:spLocks noChangeArrowheads="1"/>
          </p:cNvSpPr>
          <p:nvPr/>
        </p:nvSpPr>
        <p:spPr bwMode="auto">
          <a:xfrm>
            <a:off x="6227746" y="4323187"/>
            <a:ext cx="1588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Rectangle 103"/>
          <p:cNvSpPr>
            <a:spLocks noChangeArrowheads="1"/>
          </p:cNvSpPr>
          <p:nvPr/>
        </p:nvSpPr>
        <p:spPr bwMode="auto">
          <a:xfrm>
            <a:off x="5455315" y="2321123"/>
            <a:ext cx="287450" cy="2660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04"/>
          <p:cNvSpPr>
            <a:spLocks/>
          </p:cNvSpPr>
          <p:nvPr/>
        </p:nvSpPr>
        <p:spPr bwMode="auto">
          <a:xfrm>
            <a:off x="5481086" y="2241298"/>
            <a:ext cx="340976" cy="106433"/>
          </a:xfrm>
          <a:custGeom>
            <a:avLst/>
            <a:gdLst>
              <a:gd name="T0" fmla="*/ 0 w 172"/>
              <a:gd name="T1" fmla="*/ 0 h 52"/>
              <a:gd name="T2" fmla="*/ 0 w 172"/>
              <a:gd name="T3" fmla="*/ 13 h 52"/>
              <a:gd name="T4" fmla="*/ 132 w 172"/>
              <a:gd name="T5" fmla="*/ 52 h 52"/>
              <a:gd name="T6" fmla="*/ 132 w 172"/>
              <a:gd name="T7" fmla="*/ 52 h 52"/>
              <a:gd name="T8" fmla="*/ 172 w 172"/>
              <a:gd name="T9" fmla="*/ 39 h 52"/>
              <a:gd name="T10" fmla="*/ 132 w 172"/>
              <a:gd name="T11" fmla="*/ 39 h 52"/>
              <a:gd name="T12" fmla="*/ 0 w 172"/>
              <a:gd name="T13" fmla="*/ 0 h 5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72"/>
              <a:gd name="T22" fmla="*/ 0 h 52"/>
              <a:gd name="T23" fmla="*/ 172 w 172"/>
              <a:gd name="T24" fmla="*/ 52 h 5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72" h="52">
                <a:moveTo>
                  <a:pt x="0" y="0"/>
                </a:moveTo>
                <a:lnTo>
                  <a:pt x="0" y="13"/>
                </a:lnTo>
                <a:lnTo>
                  <a:pt x="132" y="52"/>
                </a:lnTo>
                <a:lnTo>
                  <a:pt x="172" y="39"/>
                </a:lnTo>
                <a:lnTo>
                  <a:pt x="132" y="39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105"/>
          <p:cNvSpPr>
            <a:spLocks/>
          </p:cNvSpPr>
          <p:nvPr/>
        </p:nvSpPr>
        <p:spPr bwMode="auto">
          <a:xfrm>
            <a:off x="5481086" y="2321123"/>
            <a:ext cx="261679" cy="108480"/>
          </a:xfrm>
          <a:custGeom>
            <a:avLst/>
            <a:gdLst>
              <a:gd name="T0" fmla="*/ 132 w 132"/>
              <a:gd name="T1" fmla="*/ 13 h 53"/>
              <a:gd name="T2" fmla="*/ 132 w 132"/>
              <a:gd name="T3" fmla="*/ 0 h 53"/>
              <a:gd name="T4" fmla="*/ 0 w 132"/>
              <a:gd name="T5" fmla="*/ 40 h 53"/>
              <a:gd name="T6" fmla="*/ 0 w 132"/>
              <a:gd name="T7" fmla="*/ 53 h 53"/>
              <a:gd name="T8" fmla="*/ 132 w 132"/>
              <a:gd name="T9" fmla="*/ 13 h 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2"/>
              <a:gd name="T16" fmla="*/ 0 h 53"/>
              <a:gd name="T17" fmla="*/ 132 w 132"/>
              <a:gd name="T18" fmla="*/ 53 h 5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2" h="53">
                <a:moveTo>
                  <a:pt x="132" y="13"/>
                </a:moveTo>
                <a:lnTo>
                  <a:pt x="132" y="0"/>
                </a:lnTo>
                <a:lnTo>
                  <a:pt x="0" y="40"/>
                </a:lnTo>
                <a:lnTo>
                  <a:pt x="0" y="53"/>
                </a:lnTo>
                <a:lnTo>
                  <a:pt x="132" y="1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106"/>
          <p:cNvSpPr>
            <a:spLocks noChangeArrowheads="1"/>
          </p:cNvSpPr>
          <p:nvPr/>
        </p:nvSpPr>
        <p:spPr bwMode="auto">
          <a:xfrm>
            <a:off x="4878431" y="2321123"/>
            <a:ext cx="103086" cy="2660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Rectangle 108"/>
          <p:cNvSpPr>
            <a:spLocks noChangeArrowheads="1"/>
          </p:cNvSpPr>
          <p:nvPr/>
        </p:nvSpPr>
        <p:spPr bwMode="auto">
          <a:xfrm>
            <a:off x="5376018" y="2321123"/>
            <a:ext cx="79297" cy="2660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Rectangle 109"/>
          <p:cNvSpPr>
            <a:spLocks noChangeArrowheads="1"/>
          </p:cNvSpPr>
          <p:nvPr/>
        </p:nvSpPr>
        <p:spPr bwMode="auto">
          <a:xfrm>
            <a:off x="4955746" y="2376386"/>
            <a:ext cx="325116" cy="259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700" u="none">
                <a:solidFill>
                  <a:srgbClr val="000000"/>
                </a:solidFill>
                <a:latin typeface="Arial Unicode MS" pitchFamily="34" charset="-128"/>
              </a:rPr>
              <a:t>2..*</a:t>
            </a:r>
            <a:endParaRPr lang="en-US" sz="2400" b="1" u="none">
              <a:latin typeface="Arial Unicode MS" pitchFamily="34" charset="-128"/>
            </a:endParaRPr>
          </a:p>
        </p:txBody>
      </p:sp>
      <p:sp>
        <p:nvSpPr>
          <p:cNvPr id="24" name="Rectangle 111"/>
          <p:cNvSpPr>
            <a:spLocks noChangeArrowheads="1"/>
          </p:cNvSpPr>
          <p:nvPr/>
        </p:nvSpPr>
        <p:spPr bwMode="auto">
          <a:xfrm>
            <a:off x="6319649" y="3295394"/>
            <a:ext cx="25771" cy="27222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Rectangle 112"/>
          <p:cNvSpPr>
            <a:spLocks noChangeArrowheads="1"/>
          </p:cNvSpPr>
          <p:nvPr/>
        </p:nvSpPr>
        <p:spPr bwMode="auto">
          <a:xfrm>
            <a:off x="5376018" y="3538962"/>
            <a:ext cx="943631" cy="2865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Rectangle 113"/>
          <p:cNvSpPr>
            <a:spLocks noChangeArrowheads="1"/>
          </p:cNvSpPr>
          <p:nvPr/>
        </p:nvSpPr>
        <p:spPr bwMode="auto">
          <a:xfrm>
            <a:off x="5362141" y="3538962"/>
            <a:ext cx="25771" cy="27222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Rectangle 114"/>
          <p:cNvSpPr>
            <a:spLocks noChangeArrowheads="1"/>
          </p:cNvSpPr>
          <p:nvPr/>
        </p:nvSpPr>
        <p:spPr bwMode="auto">
          <a:xfrm>
            <a:off x="7261297" y="3295394"/>
            <a:ext cx="25771" cy="27222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Rectangle 117"/>
          <p:cNvSpPr>
            <a:spLocks noChangeArrowheads="1"/>
          </p:cNvSpPr>
          <p:nvPr/>
        </p:nvSpPr>
        <p:spPr bwMode="auto">
          <a:xfrm>
            <a:off x="8335767" y="3485746"/>
            <a:ext cx="457938" cy="257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700" u="none">
                <a:solidFill>
                  <a:srgbClr val="000000"/>
                </a:solidFill>
                <a:latin typeface="Arial Unicode MS" pitchFamily="34" charset="-128"/>
              </a:rPr>
              <a:t>uses</a:t>
            </a:r>
            <a:endParaRPr lang="en-US" sz="2400" b="1" u="none">
              <a:latin typeface="Arial Unicode MS" pitchFamily="34" charset="-128"/>
            </a:endParaRPr>
          </a:p>
        </p:txBody>
      </p:sp>
      <p:sp>
        <p:nvSpPr>
          <p:cNvPr id="29" name="Rectangle 118"/>
          <p:cNvSpPr>
            <a:spLocks noChangeArrowheads="1"/>
          </p:cNvSpPr>
          <p:nvPr/>
        </p:nvSpPr>
        <p:spPr bwMode="auto">
          <a:xfrm>
            <a:off x="4801117" y="3538962"/>
            <a:ext cx="455956" cy="257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700" u="none">
                <a:solidFill>
                  <a:srgbClr val="000000"/>
                </a:solidFill>
                <a:latin typeface="Arial Unicode MS" pitchFamily="34" charset="-128"/>
              </a:rPr>
              <a:t>uses</a:t>
            </a:r>
            <a:endParaRPr lang="en-US" sz="2400" b="1" u="none">
              <a:latin typeface="Arial Unicode MS" pitchFamily="34" charset="-128"/>
            </a:endParaRPr>
          </a:p>
        </p:txBody>
      </p:sp>
      <p:sp>
        <p:nvSpPr>
          <p:cNvPr id="30" name="Rectangle 119"/>
          <p:cNvSpPr>
            <a:spLocks noChangeArrowheads="1"/>
          </p:cNvSpPr>
          <p:nvPr/>
        </p:nvSpPr>
        <p:spPr bwMode="auto">
          <a:xfrm>
            <a:off x="5429543" y="3592752"/>
            <a:ext cx="83262" cy="257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700" u="none" dirty="0">
                <a:solidFill>
                  <a:srgbClr val="000000"/>
                </a:solidFill>
                <a:latin typeface="Arial Unicode MS" pitchFamily="34" charset="-128"/>
              </a:rPr>
              <a:t>*</a:t>
            </a:r>
            <a:endParaRPr lang="en-US" sz="2400" b="1" u="none" dirty="0">
              <a:latin typeface="Arial Unicode MS" pitchFamily="34" charset="-128"/>
            </a:endParaRPr>
          </a:p>
        </p:txBody>
      </p:sp>
      <p:sp>
        <p:nvSpPr>
          <p:cNvPr id="31" name="Freeform 120"/>
          <p:cNvSpPr>
            <a:spLocks/>
          </p:cNvSpPr>
          <p:nvPr/>
        </p:nvSpPr>
        <p:spPr bwMode="auto">
          <a:xfrm>
            <a:off x="7182000" y="3160306"/>
            <a:ext cx="158593" cy="325439"/>
          </a:xfrm>
          <a:custGeom>
            <a:avLst/>
            <a:gdLst>
              <a:gd name="T0" fmla="*/ 40 w 80"/>
              <a:gd name="T1" fmla="*/ 0 h 159"/>
              <a:gd name="T2" fmla="*/ 0 w 80"/>
              <a:gd name="T3" fmla="*/ 80 h 159"/>
              <a:gd name="T4" fmla="*/ 40 w 80"/>
              <a:gd name="T5" fmla="*/ 159 h 159"/>
              <a:gd name="T6" fmla="*/ 80 w 80"/>
              <a:gd name="T7" fmla="*/ 80 h 159"/>
              <a:gd name="T8" fmla="*/ 40 w 80"/>
              <a:gd name="T9" fmla="*/ 0 h 1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"/>
              <a:gd name="T16" fmla="*/ 0 h 159"/>
              <a:gd name="T17" fmla="*/ 80 w 80"/>
              <a:gd name="T18" fmla="*/ 159 h 1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" h="159">
                <a:moveTo>
                  <a:pt x="40" y="0"/>
                </a:moveTo>
                <a:lnTo>
                  <a:pt x="0" y="80"/>
                </a:lnTo>
                <a:lnTo>
                  <a:pt x="40" y="159"/>
                </a:lnTo>
                <a:lnTo>
                  <a:pt x="80" y="80"/>
                </a:lnTo>
                <a:lnTo>
                  <a:pt x="4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121"/>
          <p:cNvSpPr>
            <a:spLocks/>
          </p:cNvSpPr>
          <p:nvPr/>
        </p:nvSpPr>
        <p:spPr bwMode="auto">
          <a:xfrm>
            <a:off x="7182000" y="3160306"/>
            <a:ext cx="184365" cy="352048"/>
          </a:xfrm>
          <a:custGeom>
            <a:avLst/>
            <a:gdLst>
              <a:gd name="T0" fmla="*/ 53 w 93"/>
              <a:gd name="T1" fmla="*/ 0 h 172"/>
              <a:gd name="T2" fmla="*/ 14 w 93"/>
              <a:gd name="T3" fmla="*/ 80 h 172"/>
              <a:gd name="T4" fmla="*/ 0 w 93"/>
              <a:gd name="T5" fmla="*/ 80 h 172"/>
              <a:gd name="T6" fmla="*/ 14 w 93"/>
              <a:gd name="T7" fmla="*/ 80 h 172"/>
              <a:gd name="T8" fmla="*/ 53 w 93"/>
              <a:gd name="T9" fmla="*/ 159 h 172"/>
              <a:gd name="T10" fmla="*/ 53 w 93"/>
              <a:gd name="T11" fmla="*/ 159 h 172"/>
              <a:gd name="T12" fmla="*/ 40 w 93"/>
              <a:gd name="T13" fmla="*/ 159 h 172"/>
              <a:gd name="T14" fmla="*/ 80 w 93"/>
              <a:gd name="T15" fmla="*/ 80 h 172"/>
              <a:gd name="T16" fmla="*/ 93 w 93"/>
              <a:gd name="T17" fmla="*/ 80 h 172"/>
              <a:gd name="T18" fmla="*/ 93 w 93"/>
              <a:gd name="T19" fmla="*/ 80 h 172"/>
              <a:gd name="T20" fmla="*/ 93 w 93"/>
              <a:gd name="T21" fmla="*/ 80 h 172"/>
              <a:gd name="T22" fmla="*/ 53 w 93"/>
              <a:gd name="T23" fmla="*/ 159 h 172"/>
              <a:gd name="T24" fmla="*/ 40 w 93"/>
              <a:gd name="T25" fmla="*/ 172 h 172"/>
              <a:gd name="T26" fmla="*/ 40 w 93"/>
              <a:gd name="T27" fmla="*/ 159 h 172"/>
              <a:gd name="T28" fmla="*/ 0 w 93"/>
              <a:gd name="T29" fmla="*/ 80 h 172"/>
              <a:gd name="T30" fmla="*/ 0 w 93"/>
              <a:gd name="T31" fmla="*/ 80 h 172"/>
              <a:gd name="T32" fmla="*/ 0 w 93"/>
              <a:gd name="T33" fmla="*/ 80 h 172"/>
              <a:gd name="T34" fmla="*/ 40 w 93"/>
              <a:gd name="T35" fmla="*/ 0 h 172"/>
              <a:gd name="T36" fmla="*/ 53 w 93"/>
              <a:gd name="T37" fmla="*/ 0 h 17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93"/>
              <a:gd name="T58" fmla="*/ 0 h 172"/>
              <a:gd name="T59" fmla="*/ 93 w 93"/>
              <a:gd name="T60" fmla="*/ 172 h 17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93" h="172">
                <a:moveTo>
                  <a:pt x="53" y="0"/>
                </a:moveTo>
                <a:lnTo>
                  <a:pt x="14" y="80"/>
                </a:lnTo>
                <a:lnTo>
                  <a:pt x="0" y="80"/>
                </a:lnTo>
                <a:lnTo>
                  <a:pt x="14" y="80"/>
                </a:lnTo>
                <a:lnTo>
                  <a:pt x="53" y="159"/>
                </a:lnTo>
                <a:lnTo>
                  <a:pt x="40" y="159"/>
                </a:lnTo>
                <a:lnTo>
                  <a:pt x="80" y="80"/>
                </a:lnTo>
                <a:lnTo>
                  <a:pt x="93" y="80"/>
                </a:lnTo>
                <a:lnTo>
                  <a:pt x="53" y="159"/>
                </a:lnTo>
                <a:lnTo>
                  <a:pt x="40" y="172"/>
                </a:lnTo>
                <a:lnTo>
                  <a:pt x="40" y="159"/>
                </a:lnTo>
                <a:lnTo>
                  <a:pt x="0" y="80"/>
                </a:lnTo>
                <a:lnTo>
                  <a:pt x="40" y="0"/>
                </a:lnTo>
                <a:lnTo>
                  <a:pt x="53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Freeform 122"/>
          <p:cNvSpPr>
            <a:spLocks/>
          </p:cNvSpPr>
          <p:nvPr/>
        </p:nvSpPr>
        <p:spPr bwMode="auto">
          <a:xfrm>
            <a:off x="7261297" y="3133698"/>
            <a:ext cx="105068" cy="190351"/>
          </a:xfrm>
          <a:custGeom>
            <a:avLst/>
            <a:gdLst>
              <a:gd name="T0" fmla="*/ 40 w 53"/>
              <a:gd name="T1" fmla="*/ 93 h 93"/>
              <a:gd name="T2" fmla="*/ 0 w 53"/>
              <a:gd name="T3" fmla="*/ 13 h 93"/>
              <a:gd name="T4" fmla="*/ 0 w 53"/>
              <a:gd name="T5" fmla="*/ 13 h 93"/>
              <a:gd name="T6" fmla="*/ 13 w 53"/>
              <a:gd name="T7" fmla="*/ 0 h 93"/>
              <a:gd name="T8" fmla="*/ 13 w 53"/>
              <a:gd name="T9" fmla="*/ 13 h 93"/>
              <a:gd name="T10" fmla="*/ 53 w 53"/>
              <a:gd name="T11" fmla="*/ 93 h 93"/>
              <a:gd name="T12" fmla="*/ 40 w 53"/>
              <a:gd name="T13" fmla="*/ 93 h 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3"/>
              <a:gd name="T22" fmla="*/ 0 h 93"/>
              <a:gd name="T23" fmla="*/ 53 w 53"/>
              <a:gd name="T24" fmla="*/ 93 h 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3" h="93">
                <a:moveTo>
                  <a:pt x="40" y="93"/>
                </a:moveTo>
                <a:lnTo>
                  <a:pt x="0" y="13"/>
                </a:lnTo>
                <a:lnTo>
                  <a:pt x="13" y="0"/>
                </a:lnTo>
                <a:lnTo>
                  <a:pt x="13" y="13"/>
                </a:lnTo>
                <a:lnTo>
                  <a:pt x="53" y="93"/>
                </a:lnTo>
                <a:lnTo>
                  <a:pt x="40" y="9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123"/>
          <p:cNvSpPr>
            <a:spLocks/>
          </p:cNvSpPr>
          <p:nvPr/>
        </p:nvSpPr>
        <p:spPr bwMode="auto">
          <a:xfrm>
            <a:off x="6240352" y="3186914"/>
            <a:ext cx="156611" cy="325439"/>
          </a:xfrm>
          <a:custGeom>
            <a:avLst/>
            <a:gdLst>
              <a:gd name="T0" fmla="*/ 40 w 79"/>
              <a:gd name="T1" fmla="*/ 0 h 159"/>
              <a:gd name="T2" fmla="*/ 0 w 79"/>
              <a:gd name="T3" fmla="*/ 80 h 159"/>
              <a:gd name="T4" fmla="*/ 40 w 79"/>
              <a:gd name="T5" fmla="*/ 159 h 159"/>
              <a:gd name="T6" fmla="*/ 79 w 79"/>
              <a:gd name="T7" fmla="*/ 80 h 159"/>
              <a:gd name="T8" fmla="*/ 40 w 79"/>
              <a:gd name="T9" fmla="*/ 0 h 1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9"/>
              <a:gd name="T16" fmla="*/ 0 h 159"/>
              <a:gd name="T17" fmla="*/ 79 w 79"/>
              <a:gd name="T18" fmla="*/ 159 h 1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9" h="159">
                <a:moveTo>
                  <a:pt x="40" y="0"/>
                </a:moveTo>
                <a:lnTo>
                  <a:pt x="0" y="80"/>
                </a:lnTo>
                <a:lnTo>
                  <a:pt x="40" y="159"/>
                </a:lnTo>
                <a:lnTo>
                  <a:pt x="79" y="80"/>
                </a:lnTo>
                <a:lnTo>
                  <a:pt x="40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124"/>
          <p:cNvSpPr>
            <a:spLocks/>
          </p:cNvSpPr>
          <p:nvPr/>
        </p:nvSpPr>
        <p:spPr bwMode="auto">
          <a:xfrm>
            <a:off x="6240352" y="3186914"/>
            <a:ext cx="182382" cy="352048"/>
          </a:xfrm>
          <a:custGeom>
            <a:avLst/>
            <a:gdLst>
              <a:gd name="T0" fmla="*/ 53 w 92"/>
              <a:gd name="T1" fmla="*/ 0 h 172"/>
              <a:gd name="T2" fmla="*/ 13 w 92"/>
              <a:gd name="T3" fmla="*/ 80 h 172"/>
              <a:gd name="T4" fmla="*/ 0 w 92"/>
              <a:gd name="T5" fmla="*/ 80 h 172"/>
              <a:gd name="T6" fmla="*/ 13 w 92"/>
              <a:gd name="T7" fmla="*/ 80 h 172"/>
              <a:gd name="T8" fmla="*/ 53 w 92"/>
              <a:gd name="T9" fmla="*/ 159 h 172"/>
              <a:gd name="T10" fmla="*/ 53 w 92"/>
              <a:gd name="T11" fmla="*/ 159 h 172"/>
              <a:gd name="T12" fmla="*/ 40 w 92"/>
              <a:gd name="T13" fmla="*/ 159 h 172"/>
              <a:gd name="T14" fmla="*/ 79 w 92"/>
              <a:gd name="T15" fmla="*/ 80 h 172"/>
              <a:gd name="T16" fmla="*/ 92 w 92"/>
              <a:gd name="T17" fmla="*/ 80 h 172"/>
              <a:gd name="T18" fmla="*/ 92 w 92"/>
              <a:gd name="T19" fmla="*/ 80 h 172"/>
              <a:gd name="T20" fmla="*/ 92 w 92"/>
              <a:gd name="T21" fmla="*/ 80 h 172"/>
              <a:gd name="T22" fmla="*/ 53 w 92"/>
              <a:gd name="T23" fmla="*/ 159 h 172"/>
              <a:gd name="T24" fmla="*/ 40 w 92"/>
              <a:gd name="T25" fmla="*/ 172 h 172"/>
              <a:gd name="T26" fmla="*/ 40 w 92"/>
              <a:gd name="T27" fmla="*/ 159 h 172"/>
              <a:gd name="T28" fmla="*/ 0 w 92"/>
              <a:gd name="T29" fmla="*/ 80 h 172"/>
              <a:gd name="T30" fmla="*/ 0 w 92"/>
              <a:gd name="T31" fmla="*/ 80 h 172"/>
              <a:gd name="T32" fmla="*/ 0 w 92"/>
              <a:gd name="T33" fmla="*/ 80 h 172"/>
              <a:gd name="T34" fmla="*/ 40 w 92"/>
              <a:gd name="T35" fmla="*/ 0 h 172"/>
              <a:gd name="T36" fmla="*/ 53 w 92"/>
              <a:gd name="T37" fmla="*/ 0 h 17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92"/>
              <a:gd name="T58" fmla="*/ 0 h 172"/>
              <a:gd name="T59" fmla="*/ 92 w 92"/>
              <a:gd name="T60" fmla="*/ 172 h 172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92" h="172">
                <a:moveTo>
                  <a:pt x="53" y="0"/>
                </a:moveTo>
                <a:lnTo>
                  <a:pt x="13" y="80"/>
                </a:lnTo>
                <a:lnTo>
                  <a:pt x="0" y="80"/>
                </a:lnTo>
                <a:lnTo>
                  <a:pt x="13" y="80"/>
                </a:lnTo>
                <a:lnTo>
                  <a:pt x="53" y="159"/>
                </a:lnTo>
                <a:lnTo>
                  <a:pt x="40" y="159"/>
                </a:lnTo>
                <a:lnTo>
                  <a:pt x="79" y="80"/>
                </a:lnTo>
                <a:lnTo>
                  <a:pt x="92" y="80"/>
                </a:lnTo>
                <a:lnTo>
                  <a:pt x="53" y="159"/>
                </a:lnTo>
                <a:lnTo>
                  <a:pt x="40" y="172"/>
                </a:lnTo>
                <a:lnTo>
                  <a:pt x="40" y="159"/>
                </a:lnTo>
                <a:lnTo>
                  <a:pt x="0" y="80"/>
                </a:lnTo>
                <a:lnTo>
                  <a:pt x="40" y="0"/>
                </a:lnTo>
                <a:lnTo>
                  <a:pt x="53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Freeform 125"/>
          <p:cNvSpPr>
            <a:spLocks/>
          </p:cNvSpPr>
          <p:nvPr/>
        </p:nvSpPr>
        <p:spPr bwMode="auto">
          <a:xfrm>
            <a:off x="6319649" y="3160306"/>
            <a:ext cx="103086" cy="190351"/>
          </a:xfrm>
          <a:custGeom>
            <a:avLst/>
            <a:gdLst>
              <a:gd name="T0" fmla="*/ 39 w 52"/>
              <a:gd name="T1" fmla="*/ 93 h 93"/>
              <a:gd name="T2" fmla="*/ 0 w 52"/>
              <a:gd name="T3" fmla="*/ 13 h 93"/>
              <a:gd name="T4" fmla="*/ 0 w 52"/>
              <a:gd name="T5" fmla="*/ 13 h 93"/>
              <a:gd name="T6" fmla="*/ 13 w 52"/>
              <a:gd name="T7" fmla="*/ 0 h 93"/>
              <a:gd name="T8" fmla="*/ 13 w 52"/>
              <a:gd name="T9" fmla="*/ 13 h 93"/>
              <a:gd name="T10" fmla="*/ 52 w 52"/>
              <a:gd name="T11" fmla="*/ 93 h 93"/>
              <a:gd name="T12" fmla="*/ 39 w 52"/>
              <a:gd name="T13" fmla="*/ 93 h 9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2"/>
              <a:gd name="T22" fmla="*/ 0 h 93"/>
              <a:gd name="T23" fmla="*/ 52 w 52"/>
              <a:gd name="T24" fmla="*/ 93 h 93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2" h="93">
                <a:moveTo>
                  <a:pt x="39" y="93"/>
                </a:moveTo>
                <a:lnTo>
                  <a:pt x="0" y="13"/>
                </a:lnTo>
                <a:lnTo>
                  <a:pt x="13" y="0"/>
                </a:lnTo>
                <a:lnTo>
                  <a:pt x="13" y="13"/>
                </a:lnTo>
                <a:lnTo>
                  <a:pt x="52" y="93"/>
                </a:lnTo>
                <a:lnTo>
                  <a:pt x="39" y="93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Rectangle 126"/>
          <p:cNvSpPr>
            <a:spLocks noChangeAspect="1" noChangeArrowheads="1"/>
          </p:cNvSpPr>
          <p:nvPr/>
        </p:nvSpPr>
        <p:spPr bwMode="auto">
          <a:xfrm>
            <a:off x="5641662" y="1989543"/>
            <a:ext cx="2608861" cy="37660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2000" b="1" u="none" dirty="0" err="1" smtClean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rPr>
              <a:t>RequestQueue</a:t>
            </a:r>
            <a:endParaRPr lang="en-US" sz="2000" b="1" u="none" dirty="0">
              <a:latin typeface="Arial Unicode MS" pitchFamily="34" charset="-128"/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2000" u="none" dirty="0">
              <a:latin typeface="Arial Unicode MS" pitchFamily="34" charset="-128"/>
            </a:endParaRPr>
          </a:p>
        </p:txBody>
      </p:sp>
      <p:sp>
        <p:nvSpPr>
          <p:cNvPr id="38" name="Rectangle 128"/>
          <p:cNvSpPr>
            <a:spLocks noChangeAspect="1" noChangeArrowheads="1"/>
          </p:cNvSpPr>
          <p:nvPr/>
        </p:nvSpPr>
        <p:spPr bwMode="auto">
          <a:xfrm>
            <a:off x="5816115" y="2407088"/>
            <a:ext cx="2519652" cy="7593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20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rPr>
              <a:t>s</a:t>
            </a:r>
            <a:r>
              <a:rPr lang="en-GB" sz="2000" dirty="0" smtClean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rPr>
              <a:t>ynchronized get</a:t>
            </a:r>
            <a:r>
              <a:rPr lang="en-GB" sz="2000" u="none" dirty="0" smtClean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rPr>
              <a:t>()</a:t>
            </a:r>
            <a:endParaRPr lang="en-GB" sz="2000" u="none" dirty="0">
              <a:solidFill>
                <a:srgbClr val="000000"/>
              </a:solidFill>
              <a:latin typeface="Arial Unicode MS" pitchFamily="34" charset="-128"/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2000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rPr>
              <a:t>s</a:t>
            </a:r>
            <a:r>
              <a:rPr lang="en-GB" sz="2000" u="none" dirty="0" smtClean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rPr>
              <a:t>ynchronized put()</a:t>
            </a:r>
            <a:endParaRPr lang="en-US" sz="2000" u="none" dirty="0">
              <a:latin typeface="Arial Unicode MS" pitchFamily="34" charset="-128"/>
              <a:cs typeface="Times New Roman" pitchFamily="18" charset="0"/>
            </a:endParaRPr>
          </a:p>
        </p:txBody>
      </p:sp>
      <p:sp>
        <p:nvSpPr>
          <p:cNvPr id="39" name="Rectangle 129"/>
          <p:cNvSpPr>
            <a:spLocks noChangeAspect="1" noChangeArrowheads="1"/>
          </p:cNvSpPr>
          <p:nvPr/>
        </p:nvSpPr>
        <p:spPr bwMode="auto">
          <a:xfrm>
            <a:off x="5788361" y="2415275"/>
            <a:ext cx="2329340" cy="75321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" name="Rectangle 135"/>
          <p:cNvSpPr>
            <a:spLocks noChangeAspect="1" noChangeArrowheads="1"/>
          </p:cNvSpPr>
          <p:nvPr/>
        </p:nvSpPr>
        <p:spPr bwMode="auto">
          <a:xfrm>
            <a:off x="3334128" y="2132818"/>
            <a:ext cx="1465006" cy="37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2000" b="1" u="none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rPr>
              <a:t>Client</a:t>
            </a:r>
            <a:endParaRPr lang="en-US" sz="2000" b="1" u="none">
              <a:latin typeface="Arial Unicode MS" pitchFamily="34" charset="-128"/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2000" u="none">
              <a:latin typeface="Arial Unicode MS" pitchFamily="34" charset="-128"/>
            </a:endParaRPr>
          </a:p>
        </p:txBody>
      </p:sp>
      <p:sp>
        <p:nvSpPr>
          <p:cNvPr id="41" name="Rectangle 136"/>
          <p:cNvSpPr>
            <a:spLocks noChangeAspect="1" noChangeArrowheads="1"/>
          </p:cNvSpPr>
          <p:nvPr/>
        </p:nvSpPr>
        <p:spPr bwMode="auto">
          <a:xfrm>
            <a:off x="3332146" y="2118491"/>
            <a:ext cx="1518532" cy="47485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2" name="Rectangle 137"/>
          <p:cNvSpPr>
            <a:spLocks noChangeAspect="1" noChangeArrowheads="1"/>
          </p:cNvSpPr>
          <p:nvPr/>
        </p:nvSpPr>
        <p:spPr bwMode="auto">
          <a:xfrm>
            <a:off x="3572018" y="3846267"/>
            <a:ext cx="2608861" cy="37865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2000" b="1" u="none" dirty="0" smtClean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rPr>
              <a:t>Condition Variable</a:t>
            </a:r>
            <a:endParaRPr lang="en-US" sz="2000" b="1" u="none" dirty="0">
              <a:latin typeface="Arial Unicode MS" pitchFamily="34" charset="-128"/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2000" u="none" dirty="0">
              <a:latin typeface="Arial Unicode MS" pitchFamily="34" charset="-128"/>
            </a:endParaRPr>
          </a:p>
        </p:txBody>
      </p:sp>
      <p:sp>
        <p:nvSpPr>
          <p:cNvPr id="43" name="Rectangle 139"/>
          <p:cNvSpPr>
            <a:spLocks noChangeAspect="1" noChangeArrowheads="1"/>
          </p:cNvSpPr>
          <p:nvPr/>
        </p:nvSpPr>
        <p:spPr bwMode="auto">
          <a:xfrm>
            <a:off x="3683034" y="4243057"/>
            <a:ext cx="2142993" cy="75935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2000" u="none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rPr>
              <a:t>wait()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2000" u="none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rPr>
              <a:t>notify()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2000" u="none" dirty="0" err="1" smtClean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rPr>
              <a:t>notifyAll</a:t>
            </a:r>
            <a:r>
              <a:rPr lang="en-GB" sz="2000" u="none" dirty="0">
                <a:solidFill>
                  <a:srgbClr val="000000"/>
                </a:solidFill>
                <a:latin typeface="Arial Unicode MS" pitchFamily="34" charset="-128"/>
                <a:cs typeface="Times New Roman" pitchFamily="18" charset="0"/>
              </a:rPr>
              <a:t>()</a:t>
            </a:r>
            <a:endParaRPr lang="en-US" sz="2000" u="none" dirty="0">
              <a:latin typeface="Arial Unicode MS" pitchFamily="34" charset="-128"/>
              <a:cs typeface="Times New Roman" pitchFamily="18" charset="0"/>
            </a:endParaRPr>
          </a:p>
        </p:txBody>
      </p:sp>
      <p:sp>
        <p:nvSpPr>
          <p:cNvPr id="44" name="Rectangle 140"/>
          <p:cNvSpPr>
            <a:spLocks noChangeArrowheads="1"/>
          </p:cNvSpPr>
          <p:nvPr/>
        </p:nvSpPr>
        <p:spPr bwMode="auto">
          <a:xfrm>
            <a:off x="3700876" y="4277853"/>
            <a:ext cx="2329340" cy="10438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5" name="Line 141"/>
          <p:cNvSpPr>
            <a:spLocks noChangeShapeType="1"/>
          </p:cNvSpPr>
          <p:nvPr/>
        </p:nvSpPr>
        <p:spPr bwMode="auto">
          <a:xfrm>
            <a:off x="6030216" y="3929899"/>
            <a:ext cx="42027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6" name="Rectangle 106"/>
          <p:cNvSpPr>
            <a:spLocks noChangeArrowheads="1"/>
          </p:cNvSpPr>
          <p:nvPr/>
        </p:nvSpPr>
        <p:spPr bwMode="auto">
          <a:xfrm>
            <a:off x="5110374" y="2325216"/>
            <a:ext cx="182382" cy="2660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Rectangle 98"/>
          <p:cNvSpPr>
            <a:spLocks noChangeArrowheads="1"/>
          </p:cNvSpPr>
          <p:nvPr/>
        </p:nvSpPr>
        <p:spPr bwMode="auto">
          <a:xfrm>
            <a:off x="7818421" y="5478887"/>
            <a:ext cx="20638" cy="158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Rectangle 102"/>
          <p:cNvSpPr>
            <a:spLocks noChangeArrowheads="1"/>
          </p:cNvSpPr>
          <p:nvPr/>
        </p:nvSpPr>
        <p:spPr bwMode="auto">
          <a:xfrm>
            <a:off x="6418770" y="3903290"/>
            <a:ext cx="1982" cy="2865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Rectangle 115"/>
          <p:cNvSpPr>
            <a:spLocks noChangeArrowheads="1"/>
          </p:cNvSpPr>
          <p:nvPr/>
        </p:nvSpPr>
        <p:spPr bwMode="auto">
          <a:xfrm>
            <a:off x="7261297" y="3538962"/>
            <a:ext cx="969402" cy="2865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Rectangle 116"/>
          <p:cNvSpPr>
            <a:spLocks noChangeArrowheads="1"/>
          </p:cNvSpPr>
          <p:nvPr/>
        </p:nvSpPr>
        <p:spPr bwMode="auto">
          <a:xfrm>
            <a:off x="8204927" y="3538962"/>
            <a:ext cx="25771" cy="27222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51" name="Group 130"/>
          <p:cNvGrpSpPr>
            <a:grpSpLocks noChangeAspect="1"/>
          </p:cNvGrpSpPr>
          <p:nvPr/>
        </p:nvGrpSpPr>
        <p:grpSpPr bwMode="auto">
          <a:xfrm>
            <a:off x="6349385" y="3802998"/>
            <a:ext cx="2608861" cy="1228073"/>
            <a:chOff x="4454" y="3423"/>
            <a:chExt cx="1197" cy="546"/>
          </a:xfrm>
        </p:grpSpPr>
        <p:sp>
          <p:nvSpPr>
            <p:cNvPr id="52" name="Rectangle 132"/>
            <p:cNvSpPr>
              <a:spLocks noChangeAspect="1" noChangeArrowheads="1"/>
            </p:cNvSpPr>
            <p:nvPr/>
          </p:nvSpPr>
          <p:spPr bwMode="auto">
            <a:xfrm>
              <a:off x="4494" y="3423"/>
              <a:ext cx="1069" cy="211"/>
            </a:xfrm>
            <a:prstGeom prst="rect">
              <a:avLst/>
            </a:prstGeom>
            <a:solidFill>
              <a:srgbClr val="FF99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53" name="Rectangle 131"/>
            <p:cNvSpPr>
              <a:spLocks noChangeAspect="1" noChangeArrowheads="1"/>
            </p:cNvSpPr>
            <p:nvPr/>
          </p:nvSpPr>
          <p:spPr bwMode="auto">
            <a:xfrm>
              <a:off x="4454" y="3450"/>
              <a:ext cx="1197" cy="16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US" sz="2000" b="1" u="none" dirty="0" err="1" smtClean="0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Mutex</a:t>
              </a:r>
              <a:endParaRPr lang="en-US" sz="2000" b="1" u="none" dirty="0">
                <a:latin typeface="Arial Unicode MS" pitchFamily="34" charset="-128"/>
                <a:cs typeface="Times New Roman" pitchFamily="18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2000" u="none" dirty="0">
                <a:latin typeface="Arial Unicode MS" pitchFamily="34" charset="-128"/>
              </a:endParaRPr>
            </a:p>
          </p:txBody>
        </p:sp>
        <p:sp>
          <p:nvSpPr>
            <p:cNvPr id="54" name="Rectangle 133"/>
            <p:cNvSpPr>
              <a:spLocks noChangeAspect="1" noChangeArrowheads="1"/>
            </p:cNvSpPr>
            <p:nvPr/>
          </p:nvSpPr>
          <p:spPr bwMode="auto">
            <a:xfrm>
              <a:off x="4507" y="3631"/>
              <a:ext cx="983" cy="33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2000" u="none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acquire()</a:t>
              </a: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2000" u="none">
                  <a:solidFill>
                    <a:srgbClr val="000000"/>
                  </a:solidFill>
                  <a:latin typeface="Arial Unicode MS" pitchFamily="34" charset="-128"/>
                  <a:cs typeface="Times New Roman" pitchFamily="18" charset="0"/>
                </a:rPr>
                <a:t>release()</a:t>
              </a:r>
              <a:endParaRPr lang="en-US" sz="2000" u="none">
                <a:latin typeface="Arial Unicode MS" pitchFamily="34" charset="-128"/>
                <a:cs typeface="Times New Roman" pitchFamily="18" charset="0"/>
              </a:endParaRPr>
            </a:p>
          </p:txBody>
        </p:sp>
        <p:sp>
          <p:nvSpPr>
            <p:cNvPr id="55" name="Rectangle 134"/>
            <p:cNvSpPr>
              <a:spLocks noChangeAspect="1" noChangeArrowheads="1"/>
            </p:cNvSpPr>
            <p:nvPr/>
          </p:nvSpPr>
          <p:spPr bwMode="auto">
            <a:xfrm>
              <a:off x="4494" y="3634"/>
              <a:ext cx="1069" cy="33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612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523" name="Text Box 3"/>
          <p:cNvSpPr txBox="1">
            <a:spLocks noChangeArrowheads="1"/>
          </p:cNvSpPr>
          <p:nvPr/>
        </p:nvSpPr>
        <p:spPr bwMode="auto">
          <a:xfrm>
            <a:off x="-8684" y="890303"/>
            <a:ext cx="9152684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746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803275" indent="-1127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Synchronization mechanisms allow processes &amp; threads to coordinate their execution order &amp; the order in which they access shared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resources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Condition </a:t>
            </a:r>
            <a:r>
              <a:rPr lang="en-US" sz="2000" b="1" dirty="0">
                <a:latin typeface="+mn-lt"/>
                <a:ea typeface="+mn-ea"/>
                <a:cs typeface="+mn-cs"/>
              </a:rPr>
              <a:t>variables 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– </a:t>
            </a:r>
            <a:r>
              <a:rPr lang="en-US" sz="2000" dirty="0">
                <a:latin typeface="+mn-lt"/>
                <a:ea typeface="+mn-ea"/>
                <a:cs typeface="+mn-cs"/>
              </a:rPr>
              <a:t>allows a thread to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coordinate </a:t>
            </a:r>
            <a:r>
              <a:rPr lang="en-US" sz="2000" dirty="0">
                <a:latin typeface="+mn-lt"/>
                <a:ea typeface="+mn-ea"/>
                <a:cs typeface="+mn-cs"/>
              </a:rPr>
              <a:t>&amp; schedule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its </a:t>
            </a:r>
            <a:r>
              <a:rPr lang="en-US" sz="2000" dirty="0">
                <a:latin typeface="+mn-lt"/>
                <a:ea typeface="+mn-ea"/>
                <a:cs typeface="+mn-cs"/>
              </a:rPr>
              <a:t>own processing</a:t>
            </a:r>
          </a:p>
          <a:p>
            <a:pPr marL="690563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thread can wait 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complex expressions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to attain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desired state</a:t>
            </a:r>
          </a:p>
          <a:p>
            <a:pPr marL="690563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Often used as building-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blocks for patterns, such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as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Active </a:t>
            </a:r>
            <a:r>
              <a:rPr lang="en-US" sz="2000" i="1" dirty="0">
                <a:latin typeface="+mn-lt"/>
                <a:ea typeface="+mn-ea"/>
                <a:cs typeface="+mn-cs"/>
              </a:rPr>
              <a:t>O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bject </a:t>
            </a:r>
            <a:r>
              <a:rPr lang="en-US" sz="2000" dirty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i="1" dirty="0" smtClean="0">
                <a:latin typeface="+mn-lt"/>
                <a:ea typeface="+mn-ea"/>
                <a:cs typeface="+mn-cs"/>
              </a:rPr>
              <a:t>Monitor Object</a:t>
            </a:r>
            <a:endParaRPr lang="en-US" sz="2000" i="1" dirty="0"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35885"/>
            <a:ext cx="9134475" cy="914400"/>
          </a:xfrm>
        </p:spPr>
        <p:txBody>
          <a:bodyPr/>
          <a:lstStyle/>
          <a:p>
            <a:r>
              <a:rPr lang="en-US" sz="3200" dirty="0" smtClean="0"/>
              <a:t>OS Synchronization Mechanisms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2700" y="631686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292" name="Picture 4" descr="http://farm4.staticflickr.com/3072/3041590472_69bb8e8ba9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688" y="5466785"/>
            <a:ext cx="2781012" cy="152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3777285" y="5007609"/>
            <a:ext cx="2732877" cy="1820334"/>
            <a:chOff x="3642810" y="5007609"/>
            <a:chExt cx="2732877" cy="1820334"/>
          </a:xfrm>
        </p:grpSpPr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2810" y="5007609"/>
              <a:ext cx="2732877" cy="1820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Freeform 3"/>
            <p:cNvSpPr/>
            <p:nvPr/>
          </p:nvSpPr>
          <p:spPr bwMode="auto">
            <a:xfrm>
              <a:off x="5551714" y="5552150"/>
              <a:ext cx="771580" cy="418664"/>
            </a:xfrm>
            <a:custGeom>
              <a:avLst/>
              <a:gdLst>
                <a:gd name="connsiteX0" fmla="*/ 0 w 783772"/>
                <a:gd name="connsiteY0" fmla="*/ 0 h 397328"/>
                <a:gd name="connsiteX1" fmla="*/ 16329 w 783772"/>
                <a:gd name="connsiteY1" fmla="*/ 370114 h 397328"/>
                <a:gd name="connsiteX2" fmla="*/ 783772 w 783772"/>
                <a:gd name="connsiteY2" fmla="*/ 397328 h 397328"/>
                <a:gd name="connsiteX3" fmla="*/ 767443 w 783772"/>
                <a:gd name="connsiteY3" fmla="*/ 179614 h 397328"/>
                <a:gd name="connsiteX4" fmla="*/ 0 w 783772"/>
                <a:gd name="connsiteY4" fmla="*/ 0 h 397328"/>
                <a:gd name="connsiteX0" fmla="*/ 0 w 783772"/>
                <a:gd name="connsiteY0" fmla="*/ 0 h 397328"/>
                <a:gd name="connsiteX1" fmla="*/ 16329 w 783772"/>
                <a:gd name="connsiteY1" fmla="*/ 370114 h 397328"/>
                <a:gd name="connsiteX2" fmla="*/ 783772 w 783772"/>
                <a:gd name="connsiteY2" fmla="*/ 397328 h 397328"/>
                <a:gd name="connsiteX3" fmla="*/ 764395 w 783772"/>
                <a:gd name="connsiteY3" fmla="*/ 146086 h 397328"/>
                <a:gd name="connsiteX4" fmla="*/ 0 w 783772"/>
                <a:gd name="connsiteY4" fmla="*/ 0 h 397328"/>
                <a:gd name="connsiteX0" fmla="*/ 0 w 771580"/>
                <a:gd name="connsiteY0" fmla="*/ 0 h 406472"/>
                <a:gd name="connsiteX1" fmla="*/ 16329 w 771580"/>
                <a:gd name="connsiteY1" fmla="*/ 370114 h 406472"/>
                <a:gd name="connsiteX2" fmla="*/ 771580 w 771580"/>
                <a:gd name="connsiteY2" fmla="*/ 406472 h 406472"/>
                <a:gd name="connsiteX3" fmla="*/ 764395 w 771580"/>
                <a:gd name="connsiteY3" fmla="*/ 146086 h 406472"/>
                <a:gd name="connsiteX4" fmla="*/ 0 w 771580"/>
                <a:gd name="connsiteY4" fmla="*/ 0 h 406472"/>
                <a:gd name="connsiteX0" fmla="*/ 0 w 771580"/>
                <a:gd name="connsiteY0" fmla="*/ 0 h 406472"/>
                <a:gd name="connsiteX1" fmla="*/ 16329 w 771580"/>
                <a:gd name="connsiteY1" fmla="*/ 370114 h 406472"/>
                <a:gd name="connsiteX2" fmla="*/ 771580 w 771580"/>
                <a:gd name="connsiteY2" fmla="*/ 406472 h 406472"/>
                <a:gd name="connsiteX3" fmla="*/ 764395 w 771580"/>
                <a:gd name="connsiteY3" fmla="*/ 146086 h 406472"/>
                <a:gd name="connsiteX4" fmla="*/ 20030 w 771580"/>
                <a:gd name="connsiteY4" fmla="*/ 40930 h 406472"/>
                <a:gd name="connsiteX5" fmla="*/ 0 w 771580"/>
                <a:gd name="connsiteY5" fmla="*/ 0 h 406472"/>
                <a:gd name="connsiteX0" fmla="*/ 0 w 771580"/>
                <a:gd name="connsiteY0" fmla="*/ 0 h 406472"/>
                <a:gd name="connsiteX1" fmla="*/ 16329 w 771580"/>
                <a:gd name="connsiteY1" fmla="*/ 370114 h 406472"/>
                <a:gd name="connsiteX2" fmla="*/ 771580 w 771580"/>
                <a:gd name="connsiteY2" fmla="*/ 406472 h 406472"/>
                <a:gd name="connsiteX3" fmla="*/ 767443 w 771580"/>
                <a:gd name="connsiteY3" fmla="*/ 164374 h 406472"/>
                <a:gd name="connsiteX4" fmla="*/ 20030 w 771580"/>
                <a:gd name="connsiteY4" fmla="*/ 40930 h 406472"/>
                <a:gd name="connsiteX5" fmla="*/ 0 w 771580"/>
                <a:gd name="connsiteY5" fmla="*/ 0 h 406472"/>
                <a:gd name="connsiteX0" fmla="*/ 0 w 771580"/>
                <a:gd name="connsiteY0" fmla="*/ 0 h 406472"/>
                <a:gd name="connsiteX1" fmla="*/ 16329 w 771580"/>
                <a:gd name="connsiteY1" fmla="*/ 370114 h 406472"/>
                <a:gd name="connsiteX2" fmla="*/ 771580 w 771580"/>
                <a:gd name="connsiteY2" fmla="*/ 406472 h 406472"/>
                <a:gd name="connsiteX3" fmla="*/ 767443 w 771580"/>
                <a:gd name="connsiteY3" fmla="*/ 164374 h 406472"/>
                <a:gd name="connsiteX4" fmla="*/ 20030 w 771580"/>
                <a:gd name="connsiteY4" fmla="*/ 40930 h 406472"/>
                <a:gd name="connsiteX5" fmla="*/ 0 w 771580"/>
                <a:gd name="connsiteY5" fmla="*/ 0 h 406472"/>
                <a:gd name="connsiteX0" fmla="*/ 0 w 771580"/>
                <a:gd name="connsiteY0" fmla="*/ 0 h 406472"/>
                <a:gd name="connsiteX1" fmla="*/ 16329 w 771580"/>
                <a:gd name="connsiteY1" fmla="*/ 370114 h 406472"/>
                <a:gd name="connsiteX2" fmla="*/ 771580 w 771580"/>
                <a:gd name="connsiteY2" fmla="*/ 406472 h 406472"/>
                <a:gd name="connsiteX3" fmla="*/ 767443 w 771580"/>
                <a:gd name="connsiteY3" fmla="*/ 164374 h 406472"/>
                <a:gd name="connsiteX4" fmla="*/ 53558 w 771580"/>
                <a:gd name="connsiteY4" fmla="*/ 19594 h 406472"/>
                <a:gd name="connsiteX5" fmla="*/ 0 w 771580"/>
                <a:gd name="connsiteY5" fmla="*/ 0 h 406472"/>
                <a:gd name="connsiteX0" fmla="*/ 0 w 771580"/>
                <a:gd name="connsiteY0" fmla="*/ 0 h 406472"/>
                <a:gd name="connsiteX1" fmla="*/ 16329 w 771580"/>
                <a:gd name="connsiteY1" fmla="*/ 370114 h 406472"/>
                <a:gd name="connsiteX2" fmla="*/ 771580 w 771580"/>
                <a:gd name="connsiteY2" fmla="*/ 406472 h 406472"/>
                <a:gd name="connsiteX3" fmla="*/ 767443 w 771580"/>
                <a:gd name="connsiteY3" fmla="*/ 164374 h 406472"/>
                <a:gd name="connsiteX4" fmla="*/ 53558 w 771580"/>
                <a:gd name="connsiteY4" fmla="*/ 19594 h 406472"/>
                <a:gd name="connsiteX5" fmla="*/ 0 w 771580"/>
                <a:gd name="connsiteY5" fmla="*/ 0 h 406472"/>
                <a:gd name="connsiteX0" fmla="*/ 0 w 771580"/>
                <a:gd name="connsiteY0" fmla="*/ 0 h 418664"/>
                <a:gd name="connsiteX1" fmla="*/ 16329 w 771580"/>
                <a:gd name="connsiteY1" fmla="*/ 370114 h 418664"/>
                <a:gd name="connsiteX2" fmla="*/ 771580 w 771580"/>
                <a:gd name="connsiteY2" fmla="*/ 418664 h 418664"/>
                <a:gd name="connsiteX3" fmla="*/ 767443 w 771580"/>
                <a:gd name="connsiteY3" fmla="*/ 164374 h 418664"/>
                <a:gd name="connsiteX4" fmla="*/ 53558 w 771580"/>
                <a:gd name="connsiteY4" fmla="*/ 19594 h 418664"/>
                <a:gd name="connsiteX5" fmla="*/ 0 w 771580"/>
                <a:gd name="connsiteY5" fmla="*/ 0 h 418664"/>
                <a:gd name="connsiteX0" fmla="*/ 0 w 771580"/>
                <a:gd name="connsiteY0" fmla="*/ 0 h 418664"/>
                <a:gd name="connsiteX1" fmla="*/ 13281 w 771580"/>
                <a:gd name="connsiteY1" fmla="*/ 385354 h 418664"/>
                <a:gd name="connsiteX2" fmla="*/ 771580 w 771580"/>
                <a:gd name="connsiteY2" fmla="*/ 418664 h 418664"/>
                <a:gd name="connsiteX3" fmla="*/ 767443 w 771580"/>
                <a:gd name="connsiteY3" fmla="*/ 164374 h 418664"/>
                <a:gd name="connsiteX4" fmla="*/ 53558 w 771580"/>
                <a:gd name="connsiteY4" fmla="*/ 19594 h 418664"/>
                <a:gd name="connsiteX5" fmla="*/ 0 w 771580"/>
                <a:gd name="connsiteY5" fmla="*/ 0 h 418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1580" h="418664">
                  <a:moveTo>
                    <a:pt x="0" y="0"/>
                  </a:moveTo>
                  <a:lnTo>
                    <a:pt x="13281" y="385354"/>
                  </a:lnTo>
                  <a:lnTo>
                    <a:pt x="771580" y="418664"/>
                  </a:lnTo>
                  <a:lnTo>
                    <a:pt x="767443" y="164374"/>
                  </a:lnTo>
                  <a:cubicBezTo>
                    <a:pt x="519321" y="103922"/>
                    <a:pt x="301680" y="67854"/>
                    <a:pt x="53558" y="19594"/>
                  </a:cubicBez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FFDFF">
                    <a:shade val="30000"/>
                    <a:satMod val="115000"/>
                  </a:srgbClr>
                </a:gs>
                <a:gs pos="50000">
                  <a:srgbClr val="EFFDFF">
                    <a:shade val="67500"/>
                    <a:satMod val="115000"/>
                  </a:srgbClr>
                </a:gs>
                <a:gs pos="100000">
                  <a:srgbClr val="EFFDFF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Freeform 7"/>
            <p:cNvSpPr/>
            <p:nvPr/>
          </p:nvSpPr>
          <p:spPr bwMode="auto">
            <a:xfrm>
              <a:off x="5879592" y="6486144"/>
              <a:ext cx="152400" cy="82296"/>
            </a:xfrm>
            <a:custGeom>
              <a:avLst/>
              <a:gdLst>
                <a:gd name="connsiteX0" fmla="*/ 0 w 152400"/>
                <a:gd name="connsiteY0" fmla="*/ 27432 h 82296"/>
                <a:gd name="connsiteX1" fmla="*/ 152400 w 152400"/>
                <a:gd name="connsiteY1" fmla="*/ 0 h 82296"/>
                <a:gd name="connsiteX2" fmla="*/ 152400 w 152400"/>
                <a:gd name="connsiteY2" fmla="*/ 45720 h 82296"/>
                <a:gd name="connsiteX3" fmla="*/ 6096 w 152400"/>
                <a:gd name="connsiteY3" fmla="*/ 82296 h 82296"/>
                <a:gd name="connsiteX4" fmla="*/ 0 w 152400"/>
                <a:gd name="connsiteY4" fmla="*/ 27432 h 8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" h="82296">
                  <a:moveTo>
                    <a:pt x="0" y="27432"/>
                  </a:moveTo>
                  <a:lnTo>
                    <a:pt x="152400" y="0"/>
                  </a:lnTo>
                  <a:lnTo>
                    <a:pt x="152400" y="45720"/>
                  </a:lnTo>
                  <a:lnTo>
                    <a:pt x="6096" y="82296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FF99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2290" name="Picture 2" descr="http://farm4.staticflickr.com/3305/3316422085_7dfbabd768_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447" y="1691120"/>
            <a:ext cx="4478482" cy="335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6684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308349"/>
            <a:ext cx="9134475" cy="914401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953800"/>
            <a:ext cx="8713693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683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Synchronization mechanism performance </a:t>
            </a:r>
            <a:r>
              <a:rPr lang="en-US" sz="2000" dirty="0">
                <a:latin typeface="+mn-lt"/>
                <a:ea typeface="+mn-ea"/>
                <a:cs typeface="+mn-cs"/>
              </a:rPr>
              <a:t>depends on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OS implementation, hardware, &amp; use cases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1028" name="Picture 4" descr="http://farm3.staticflickr.com/2500/4089072700_1d89d7ba08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0" y="2621381"/>
            <a:ext cx="5474575" cy="36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farm3.staticflickr.com/2554/4057676074_276238e52b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073" y="1661686"/>
            <a:ext cx="4668102" cy="311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722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308349"/>
            <a:ext cx="9134475" cy="914401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953800"/>
            <a:ext cx="8713693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683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Synchronization mechanism performance </a:t>
            </a:r>
            <a:r>
              <a:rPr lang="en-US" sz="2000" dirty="0">
                <a:latin typeface="+mn-lt"/>
                <a:ea typeface="+mn-ea"/>
                <a:cs typeface="+mn-cs"/>
              </a:rPr>
              <a:t>depends on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OS implementation, hardware, &amp; use cases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1028" name="Picture 4" descr="http://farm3.staticflickr.com/2500/4089072700_1d89d7ba08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0" y="2621381"/>
            <a:ext cx="5474575" cy="36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farm3.staticflickr.com/2554/4057676074_276238e52b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073" y="1661686"/>
            <a:ext cx="4668102" cy="311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 bwMode="auto">
          <a:xfrm>
            <a:off x="4431073" y="1661686"/>
            <a:ext cx="4668102" cy="3113588"/>
          </a:xfrm>
          <a:prstGeom prst="roundRect">
            <a:avLst>
              <a:gd name="adj" fmla="val 543"/>
            </a:avLst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698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arm3.staticflickr.com/2554/4057676074_276238e52b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073" y="1661686"/>
            <a:ext cx="4668102" cy="311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308349"/>
            <a:ext cx="9134475" cy="914401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953800"/>
            <a:ext cx="8713693" cy="70788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683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Synchronization mechanism performance </a:t>
            </a:r>
            <a:r>
              <a:rPr lang="en-US" sz="2000" dirty="0">
                <a:latin typeface="+mn-lt"/>
                <a:ea typeface="+mn-ea"/>
                <a:cs typeface="+mn-cs"/>
              </a:rPr>
              <a:t>depends on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OS implementation, hardware, &amp; use cases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1028" name="Picture 4" descr="http://farm3.staticflickr.com/2500/4089072700_1d89d7ba08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0" y="2621381"/>
            <a:ext cx="5474575" cy="363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 bwMode="auto">
          <a:xfrm>
            <a:off x="36419" y="2642525"/>
            <a:ext cx="5474575" cy="3614315"/>
          </a:xfrm>
          <a:prstGeom prst="roundRect">
            <a:avLst>
              <a:gd name="adj" fmla="val 543"/>
            </a:avLst>
          </a:prstGeom>
          <a:noFill/>
          <a:ln w="762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56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308349"/>
            <a:ext cx="9134475" cy="914401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953800"/>
            <a:ext cx="8713693" cy="247760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683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Synchronization mechanism performance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depends 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OS implementation, hardware, &amp; use cases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Some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issues </a:t>
            </a:r>
            <a:r>
              <a:rPr lang="en-US" sz="2000" dirty="0">
                <a:latin typeface="+mn-lt"/>
                <a:ea typeface="+mn-ea"/>
                <a:cs typeface="+mn-cs"/>
              </a:rPr>
              <a:t>to keep in mind: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Condition variables &amp; 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latin typeface="+mn-lt"/>
                <a:ea typeface="+mn-ea"/>
                <a:cs typeface="+mn-cs"/>
              </a:rPr>
            </a:br>
            <a:r>
              <a:rPr lang="en-US" sz="2000" b="1" dirty="0" smtClean="0">
                <a:latin typeface="+mn-lt"/>
                <a:ea typeface="+mn-ea"/>
                <a:cs typeface="+mn-cs"/>
              </a:rPr>
              <a:t>semaphores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generally </a:t>
            </a:r>
            <a:r>
              <a:rPr lang="en-US" sz="2000" dirty="0">
                <a:latin typeface="+mn-lt"/>
                <a:ea typeface="+mn-ea"/>
                <a:cs typeface="+mn-cs"/>
              </a:rPr>
              <a:t>have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higher </a:t>
            </a:r>
            <a:r>
              <a:rPr lang="en-US" sz="2000" dirty="0">
                <a:latin typeface="+mn-lt"/>
                <a:ea typeface="+mn-ea"/>
                <a:cs typeface="+mn-cs"/>
              </a:rPr>
              <a:t>overhead than </a:t>
            </a:r>
            <a:r>
              <a:rPr lang="en-US" sz="2000" b="1" dirty="0" err="1" smtClean="0">
                <a:latin typeface="+mn-lt"/>
                <a:ea typeface="+mn-ea"/>
                <a:cs typeface="+mn-cs"/>
              </a:rPr>
              <a:t>mutexes</a:t>
            </a:r>
            <a:endParaRPr lang="en-US" sz="2000" b="1" dirty="0" smtClean="0">
              <a:latin typeface="+mn-lt"/>
              <a:ea typeface="+mn-ea"/>
              <a:cs typeface="+mn-cs"/>
            </a:endParaRPr>
          </a:p>
          <a:p>
            <a:pPr marL="68738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But they are also more expressive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Picture 15" descr="http://farm5.staticflickr.com/4108/4846712316_b9d7c897aa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207" y="1551757"/>
            <a:ext cx="3436486" cy="271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0359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308349"/>
            <a:ext cx="9134475" cy="914401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953800"/>
            <a:ext cx="8713693" cy="37856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683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Synchronization mechanism performance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depends 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OS implementation, hardware, &amp; use cases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Some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issues </a:t>
            </a:r>
            <a:r>
              <a:rPr lang="en-US" sz="2000" dirty="0">
                <a:latin typeface="+mn-lt"/>
                <a:ea typeface="+mn-ea"/>
                <a:cs typeface="+mn-cs"/>
              </a:rPr>
              <a:t>to keep in mind: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Condition variables &amp;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semaphores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generally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have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higher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overhead than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err="1" smtClean="0">
                <a:latin typeface="+mn-lt"/>
                <a:ea typeface="+mn-ea"/>
                <a:cs typeface="+mn-cs"/>
              </a:rPr>
              <a:t>Mutexes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> vs. Readers/Writer </a:t>
            </a:r>
            <a:br>
              <a:rPr lang="en-US" sz="2000" b="1" dirty="0" smtClean="0">
                <a:latin typeface="+mn-lt"/>
                <a:ea typeface="+mn-ea"/>
                <a:cs typeface="+mn-cs"/>
              </a:rPr>
            </a:br>
            <a:r>
              <a:rPr lang="en-US" sz="2000" b="1" dirty="0" smtClean="0">
                <a:latin typeface="+mn-lt"/>
                <a:ea typeface="+mn-ea"/>
                <a:cs typeface="+mn-cs"/>
              </a:rPr>
              <a:t>Locks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– 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Mutexes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generally have lower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overhead than readers/writer locks</a:t>
            </a:r>
          </a:p>
          <a:p>
            <a:pPr marL="696913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But readers/writer locks may enable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more parallelism on multi-core processors 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Picture 15" descr="http://farm5.staticflickr.com/4108/4846712316_b9d7c897aa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207" y="1551757"/>
            <a:ext cx="3436486" cy="271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796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308349"/>
            <a:ext cx="9134475" cy="914401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156548" name="Text Box 4"/>
          <p:cNvSpPr txBox="1">
            <a:spLocks noChangeArrowheads="1"/>
          </p:cNvSpPr>
          <p:nvPr/>
        </p:nvSpPr>
        <p:spPr bwMode="auto">
          <a:xfrm>
            <a:off x="0" y="953800"/>
            <a:ext cx="8713693" cy="41703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683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Synchronization mechanism performance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depends 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OS implementation, hardware, &amp; use cases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Some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issues </a:t>
            </a:r>
            <a:r>
              <a:rPr lang="en-US" sz="2000" dirty="0">
                <a:latin typeface="+mn-lt"/>
                <a:ea typeface="+mn-ea"/>
                <a:cs typeface="+mn-cs"/>
              </a:rPr>
              <a:t>to keep in mind: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Condition variables &amp;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semaphores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generally have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higher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overhead than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vs. Readers/Writer </a:t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Locks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utexes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generally have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lower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overhead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than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readers/writer locks 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err="1" smtClean="0">
                <a:latin typeface="+mn-lt"/>
                <a:ea typeface="+mn-ea"/>
                <a:cs typeface="+mn-cs"/>
              </a:rPr>
              <a:t>Nonrecursive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b="1" dirty="0" err="1">
                <a:latin typeface="+mn-lt"/>
                <a:ea typeface="+mn-ea"/>
                <a:cs typeface="+mn-cs"/>
              </a:rPr>
              <a:t>mutexes</a:t>
            </a:r>
            <a:r>
              <a:rPr lang="en-US" sz="2000" b="1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are </a:t>
            </a:r>
            <a:r>
              <a:rPr lang="en-US" sz="2000" dirty="0">
                <a:latin typeface="+mn-lt"/>
                <a:ea typeface="+mn-ea"/>
                <a:cs typeface="+mn-cs"/>
              </a:rPr>
              <a:t>more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efficient </a:t>
            </a:r>
            <a:r>
              <a:rPr lang="en-US" sz="2000" dirty="0">
                <a:latin typeface="+mn-lt"/>
                <a:ea typeface="+mn-ea"/>
                <a:cs typeface="+mn-cs"/>
              </a:rPr>
              <a:t>than </a:t>
            </a:r>
            <a:r>
              <a:rPr lang="en-US" sz="2000" b="1" dirty="0">
                <a:latin typeface="+mn-lt"/>
                <a:ea typeface="+mn-ea"/>
                <a:cs typeface="+mn-cs"/>
              </a:rPr>
              <a:t>recursive </a:t>
            </a:r>
            <a:r>
              <a:rPr lang="en-US" sz="2000" b="1" dirty="0" err="1">
                <a:latin typeface="+mn-lt"/>
                <a:ea typeface="+mn-ea"/>
                <a:cs typeface="+mn-cs"/>
              </a:rPr>
              <a:t>mutexes</a:t>
            </a:r>
            <a:r>
              <a:rPr lang="en-US" sz="2000" b="1" dirty="0">
                <a:latin typeface="+mn-lt"/>
                <a:ea typeface="+mn-ea"/>
                <a:cs typeface="+mn-cs"/>
              </a:rPr>
              <a:t> </a:t>
            </a:r>
            <a:endParaRPr lang="en-US" sz="2000" b="1" dirty="0" smtClean="0">
              <a:latin typeface="+mn-lt"/>
              <a:ea typeface="+mn-ea"/>
              <a:cs typeface="+mn-cs"/>
            </a:endParaRPr>
          </a:p>
          <a:p>
            <a:pPr marL="68738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But they are also more error-prone</a:t>
            </a:r>
          </a:p>
        </p:txBody>
      </p:sp>
      <p:pic>
        <p:nvPicPr>
          <p:cNvPr id="4" name="Picture 15" descr="http://farm5.staticflickr.com/4108/4846712316_b9d7c897aa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207" y="1551757"/>
            <a:ext cx="3436486" cy="271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210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1686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308349"/>
            <a:ext cx="9134475" cy="914401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156548" name="Text Box 4"/>
          <p:cNvSpPr txBox="1">
            <a:spLocks noChangeArrowheads="1"/>
          </p:cNvSpPr>
          <p:nvPr/>
        </p:nvSpPr>
        <p:spPr bwMode="auto">
          <a:xfrm>
            <a:off x="0" y="953800"/>
            <a:ext cx="8713693" cy="54014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683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Synchronization mechanism performance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depends 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OS implementation, hardware, &amp; use cases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Some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issues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to keep in mind: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Condition variables &amp;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semaphores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generally have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higher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overhead than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vs. Readers/Writer </a:t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Locks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utexes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generally have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lower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overhead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than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readers/writer locks 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Nonrecursive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are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more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efficient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than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recursive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30188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Not all operating systems support all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these synchronization mechanisms, so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it may be necessary to emulate some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mechanisms in terms of others to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ensure portability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8823" y="1370996"/>
            <a:ext cx="4487582" cy="51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ACE_Recursive_Thread_Mutex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::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acquire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() {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ACE_thread_t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= 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ACE_OS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thr_self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();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ACE_Guard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ACE_Thread_Mutex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&gt; 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guard (lock);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== 0) {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owner_id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 1;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else if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owner_id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_)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_++;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else {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while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&gt; 0)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lock_available_.wait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owner_id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 1;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return 0;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 flipV="1">
            <a:off x="4844411" y="2439140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15381" y="1632363"/>
            <a:ext cx="1027845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336699"/>
                </a:solidFill>
              </a:rPr>
              <a:t>C++ </a:t>
            </a:r>
            <a:br>
              <a:rPr lang="en-US" b="1" dirty="0" smtClean="0">
                <a:solidFill>
                  <a:srgbClr val="336699"/>
                </a:solidFill>
              </a:rPr>
            </a:br>
            <a:r>
              <a:rPr lang="en-US" b="1" dirty="0" smtClean="0">
                <a:solidFill>
                  <a:srgbClr val="336699"/>
                </a:solidFill>
              </a:rPr>
              <a:t>“RAII” </a:t>
            </a:r>
            <a:br>
              <a:rPr lang="en-US" b="1" dirty="0" smtClean="0">
                <a:solidFill>
                  <a:srgbClr val="336699"/>
                </a:solidFill>
              </a:rPr>
            </a:br>
            <a:r>
              <a:rPr lang="en-US" b="1" dirty="0" smtClean="0">
                <a:solidFill>
                  <a:srgbClr val="336699"/>
                </a:solidFill>
              </a:rPr>
              <a:t>idiom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9297" y="6450476"/>
            <a:ext cx="886609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en.wikipedia.org/wiki/</a:t>
            </a:r>
            <a:r>
              <a:rPr lang="en-US" sz="2000" dirty="0" err="1" smtClean="0">
                <a:hlinkClick r:id="rId3"/>
              </a:rPr>
              <a:t>Resource_Acquisition_Is_Initialization</a:t>
            </a:r>
            <a:r>
              <a:rPr lang="en-US" sz="2000" dirty="0" smtClean="0"/>
              <a:t> for RAII 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08972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/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1686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308349"/>
            <a:ext cx="9134475" cy="914401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156548" name="Text Box 4"/>
          <p:cNvSpPr txBox="1">
            <a:spLocks noChangeArrowheads="1"/>
          </p:cNvSpPr>
          <p:nvPr/>
        </p:nvSpPr>
        <p:spPr bwMode="auto">
          <a:xfrm>
            <a:off x="0" y="953800"/>
            <a:ext cx="8713693" cy="54014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683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Synchronization mechanism performance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depends 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OS implementation, hardware, &amp; use cases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Some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issues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to keep in mind: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Condition variables &amp;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semaphores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generally have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higher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overhead than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vs. Readers/Writer </a:t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Locks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utexes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generally have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lower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overhead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than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readers/writer locks 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Nonrecursive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are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more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efficient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than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recursive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30188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Not all operating systems support all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these synchronization mechanisms, so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it may be necessary to emulate some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mechanisms in terms of others to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ensure portability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8823" y="1370996"/>
            <a:ext cx="4487582" cy="51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ACE_Recursive_Thread_Mutex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::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acquire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() {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ACE_thread_t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= 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ACE_OS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thr_self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();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ACE_Guard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ACE_Thread_Mutex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&gt; </a:t>
            </a:r>
            <a:b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guard (lock);</a:t>
            </a:r>
            <a:endParaRPr lang="en-US" sz="16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== 0) {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owner_id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 1;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else if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owner_id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_)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_++;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else {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while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&gt; 0)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lock_available_.wait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owner_id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 1;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return 0;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836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2700" y="6345328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6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Overview of </a:t>
            </a:r>
            <a:r>
              <a:rPr lang="en-US" sz="3200" dirty="0" smtClean="0"/>
              <a:t>the Sockets API</a:t>
            </a:r>
            <a:endParaRPr lang="en-US" sz="3200" dirty="0"/>
          </a:p>
        </p:txBody>
      </p:sp>
      <p:sp>
        <p:nvSpPr>
          <p:cNvPr id="2067465" name="Text Box 9"/>
          <p:cNvSpPr txBox="1">
            <a:spLocks noChangeArrowheads="1"/>
          </p:cNvSpPr>
          <p:nvPr/>
        </p:nvSpPr>
        <p:spPr bwMode="auto">
          <a:xfrm>
            <a:off x="157536" y="1184414"/>
            <a:ext cx="3845752" cy="570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1111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Originally developed in BSD Unix as a C language interface to the TCP/IP protocol suite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Socket API has approximately two dozen functions 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socket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is a handle created by the OS that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is associated with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an end point of 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communication channel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socket can be bound to a local or remote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address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Sockets are often used to create a bi-directional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“reliable</a:t>
            </a:r>
            <a:r>
              <a:rPr lang="en-US" sz="2000" dirty="0">
                <a:latin typeface="+mn-lt"/>
                <a:ea typeface="+mn-ea"/>
                <a:cs typeface="+mn-cs"/>
              </a:rPr>
              <a:t>” communication link between software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processes</a:t>
            </a:r>
          </a:p>
          <a:p>
            <a:pPr lvl="1" indent="-28575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e.g., via TCP/IP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cxnSp>
        <p:nvCxnSpPr>
          <p:cNvPr id="9" name="Curved Connector 8"/>
          <p:cNvCxnSpPr/>
          <p:nvPr/>
        </p:nvCxnSpPr>
        <p:spPr bwMode="auto">
          <a:xfrm rot="10800000" flipV="1">
            <a:off x="5747720" y="4685233"/>
            <a:ext cx="2040904" cy="71265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2075" cap="flat" cmpd="sng" algn="ctr">
            <a:solidFill>
              <a:srgbClr val="888888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10" name="Rounded Rectangle 9"/>
          <p:cNvSpPr/>
          <p:nvPr/>
        </p:nvSpPr>
        <p:spPr bwMode="auto">
          <a:xfrm>
            <a:off x="4260926" y="4847980"/>
            <a:ext cx="1488755" cy="1107049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Socket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7806141" y="4257196"/>
            <a:ext cx="1138296" cy="1018822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rPr>
              <a:t>Socket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94074">
            <a:off x="3662080" y="1788807"/>
            <a:ext cx="2686447" cy="25592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 rot="21437577">
            <a:off x="7760927" y="1870710"/>
            <a:ext cx="1228725" cy="2016125"/>
            <a:chOff x="793750" y="4019550"/>
            <a:chExt cx="1228725" cy="2016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ContrastingLeftFacing"/>
            <a:lightRig rig="threePt" dir="t"/>
          </a:scene3d>
        </p:grpSpPr>
        <p:pic>
          <p:nvPicPr>
            <p:cNvPr id="16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35985" y="4685233"/>
            <a:ext cx="678609" cy="52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468" y="5316725"/>
            <a:ext cx="1155671" cy="529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 rot="20103334">
            <a:off x="6253670" y="5247265"/>
            <a:ext cx="12939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lvl="1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US" sz="2000" b="1" dirty="0"/>
              <a:t>TCP/IP</a:t>
            </a:r>
          </a:p>
        </p:txBody>
      </p:sp>
    </p:spTree>
    <p:extLst>
      <p:ext uri="{BB962C8B-B14F-4D97-AF65-F5344CB8AC3E}">
        <p14:creationId xmlns:p14="http://schemas.microsoft.com/office/powerpoint/2010/main" val="35176653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1686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308349"/>
            <a:ext cx="9134475" cy="914401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156548" name="Text Box 4"/>
          <p:cNvSpPr txBox="1">
            <a:spLocks noChangeArrowheads="1"/>
          </p:cNvSpPr>
          <p:nvPr/>
        </p:nvSpPr>
        <p:spPr bwMode="auto">
          <a:xfrm>
            <a:off x="0" y="953800"/>
            <a:ext cx="8713693" cy="54014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683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Synchronization mechanism performance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depends 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OS implementation, hardware, &amp; use cases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Some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issues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to keep in mind: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Condition variables &amp;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semaphores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generally have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higher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overhead than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vs. Readers/Writer </a:t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Locks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utexes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generally have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lower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overhead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than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readers/writer locks 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Nonrecursive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are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more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efficient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than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recursive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30188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Not all operating systems support all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these synchronization mechanisms, so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it may be necessary to emulate some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mechanisms in terms of others to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ensure portability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8823" y="1370996"/>
            <a:ext cx="4487582" cy="51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ACE_Recursive_Thread_Mutex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::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acquire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() {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ACE_thread_t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= 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ACE_OS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thr_self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();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ACE_Guard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ACE_Thread_Mutex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&gt; 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guard (lock);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 == 0) {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owner_id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 = 1;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else if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owner_id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_)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_++;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else {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while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&gt; 0)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lock_available_.wait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owner_id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 1;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return 0;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1548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1686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308349"/>
            <a:ext cx="9134475" cy="914401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156548" name="Text Box 4"/>
          <p:cNvSpPr txBox="1">
            <a:spLocks noChangeArrowheads="1"/>
          </p:cNvSpPr>
          <p:nvPr/>
        </p:nvSpPr>
        <p:spPr bwMode="auto">
          <a:xfrm>
            <a:off x="0" y="953800"/>
            <a:ext cx="8713693" cy="54014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683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Synchronization mechanism performance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depends 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OS implementation, hardware, &amp; use cases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Some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issues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to keep in mind: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Condition variables &amp;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semaphores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generally have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higher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overhead than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vs. Readers/Writer </a:t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Locks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utexes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generally have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lower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overhead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than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readers/writer locks 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Nonrecursive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are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more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efficient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than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recursive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30188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Not all operating systems support all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these synchronization mechanisms, so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it may be necessary to emulate some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mechanisms in terms of others to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ensure portability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8823" y="1370996"/>
            <a:ext cx="4487582" cy="51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ACE_Recursive_Thread_Mutex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::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acquire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() {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ACE_thread_t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= 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ACE_OS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thr_self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();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ACE_Guard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ACE_Thread_Mutex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&gt; 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guard (lock);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== 0) {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owner_id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 1;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else if 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owner_id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_)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_++;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else {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while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&gt; 0)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lock_available_.wait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owner_id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 1;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return 0;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8347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700" y="631686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308349"/>
            <a:ext cx="9134475" cy="914401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156548" name="Text Box 4"/>
          <p:cNvSpPr txBox="1">
            <a:spLocks noChangeArrowheads="1"/>
          </p:cNvSpPr>
          <p:nvPr/>
        </p:nvSpPr>
        <p:spPr bwMode="auto">
          <a:xfrm>
            <a:off x="0" y="953800"/>
            <a:ext cx="8713693" cy="54014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683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Synchronization mechanism performance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depends 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OS implementation, hardware, &amp; use cases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Some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issues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to keep in mind: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Condition variables &amp;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semaphores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generally have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higher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overhead than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vs. Readers/Writer </a:t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Locks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utexes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generally have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lower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overhead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than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readers/writer locks 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Nonrecursive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are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more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efficient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than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recursive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30188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Not all operating systems support all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these synchronization mechanisms, so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it may be necessary to emulate some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mechanisms in terms of others to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ensure portability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08823" y="1370996"/>
            <a:ext cx="4487582" cy="51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ACE_Recursive_Thread_Mutex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::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acquire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() {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ACE_thread_t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= 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ACE_OS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thr_self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();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ACE_Guard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ACE_Thread_Mutex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&gt; 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guard (lock);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== 0) {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owner_id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 1;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else if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owner_id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_)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_++;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else {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while 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 &gt; 0)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lock_available_.wait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endParaRPr lang="en-US" sz="16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owner_id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 = 1;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return 0;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40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546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308349"/>
            <a:ext cx="9134475" cy="914401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2156548" name="Text Box 4"/>
          <p:cNvSpPr txBox="1">
            <a:spLocks noChangeArrowheads="1"/>
          </p:cNvSpPr>
          <p:nvPr/>
        </p:nvSpPr>
        <p:spPr bwMode="auto">
          <a:xfrm>
            <a:off x="0" y="953800"/>
            <a:ext cx="8713693" cy="54014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marL="117475" indent="-117475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39725" indent="-104775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568325" indent="-111125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Synchronization mechanism performance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depends 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OS implementation, hardware, &amp; use cases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Some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issues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to keep in mind: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Condition variables &amp; 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semaphores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generally have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higher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overhead than </a:t>
            </a: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endParaRPr lang="en-US" sz="2000" b="1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vs. Readers/Writer </a:t>
            </a:r>
            <a:b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Locks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–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</a:t>
            </a:r>
            <a:r>
              <a:rPr lang="en-US" sz="2000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utexes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generally have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lower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overhead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than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readers/writer locks 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err="1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Nonrecursive</a:t>
            </a: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are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more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efficient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than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recursive </a:t>
            </a:r>
            <a:r>
              <a:rPr lang="en-US" sz="2000" b="1" dirty="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mutexes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sz="2000" b="1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30188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Not all operating systems support all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these synchronization mechanisms, so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it may be necessary to emulate some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mechanisms in terms of others to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ensure portability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700" y="631686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77799" y="6406071"/>
            <a:ext cx="365516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36699"/>
                </a:solidFill>
              </a:rPr>
              <a:t>Note use of condition variable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 bwMode="auto">
          <a:xfrm rot="5400000">
            <a:off x="7839872" y="5701496"/>
            <a:ext cx="1128206" cy="283881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08823" y="1370996"/>
            <a:ext cx="4487582" cy="51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ACE_Recursive_Thread_Mutex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::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acquire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() {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ACE_thread_t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= 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ACE_OS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::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thr_self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();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ACE_Guard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ACE_Thread_Mutex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&gt; 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guard (lock);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if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== 0) {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owner_id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 1;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else if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owner_id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_)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_++;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else {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while (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_ &gt; 0)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600" b="1" dirty="0" err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lock_available_.wait</a:t>
            </a:r>
            <a:r>
              <a:rPr lang="en-US" sz="16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owner_id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nesting_level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 1;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return 0;</a:t>
            </a:r>
          </a:p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780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Features of the Socket API</a:t>
            </a:r>
            <a:endParaRPr lang="en-US" sz="3200" dirty="0"/>
          </a:p>
        </p:txBody>
      </p:sp>
      <p:sp>
        <p:nvSpPr>
          <p:cNvPr id="2068491" name="Rectangle 11"/>
          <p:cNvSpPr>
            <a:spLocks noChangeArrowheads="1"/>
          </p:cNvSpPr>
          <p:nvPr/>
        </p:nvSpPr>
        <p:spPr bwMode="auto">
          <a:xfrm>
            <a:off x="554" y="1077440"/>
            <a:ext cx="3289488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b="1" dirty="0">
                <a:latin typeface="+mn-lt"/>
                <a:ea typeface="+mn-ea"/>
                <a:cs typeface="+mn-cs"/>
              </a:rPr>
              <a:t>Local context </a:t>
            </a:r>
            <a:r>
              <a:rPr lang="en-US" sz="2000" b="1" dirty="0" smtClean="0">
                <a:latin typeface="+mn-lt"/>
                <a:ea typeface="+mn-ea"/>
                <a:cs typeface="+mn-cs"/>
              </a:rPr>
              <a:t>management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Provides </a:t>
            </a:r>
            <a:r>
              <a:rPr lang="en-US" sz="2000" dirty="0">
                <a:latin typeface="+mn-lt"/>
                <a:ea typeface="+mn-ea"/>
                <a:cs typeface="+mn-cs"/>
              </a:rPr>
              <a:t>functions to manage local context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information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This information is typically stored </a:t>
            </a:r>
            <a:r>
              <a:rPr lang="en-US" sz="2000" dirty="0">
                <a:latin typeface="+mn-lt"/>
                <a:ea typeface="+mn-ea"/>
                <a:cs typeface="+mn-cs"/>
              </a:rPr>
              <a:t>within the OS kernel or in system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libraries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518151"/>
              </p:ext>
            </p:extLst>
          </p:nvPr>
        </p:nvGraphicFramePr>
        <p:xfrm>
          <a:off x="3290042" y="1077440"/>
          <a:ext cx="5710518" cy="3845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60929"/>
                <a:gridCol w="394958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socket()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factory function that allocates &amp; initializes a socket handle &amp; returns it to the caller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close()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Deallocates</a:t>
                      </a:r>
                      <a:r>
                        <a:rPr lang="en-US" dirty="0" smtClean="0"/>
                        <a:t> a socket handle, making it available for reuse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bind()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Associates a socket handle with a local</a:t>
                      </a:r>
                      <a:r>
                        <a:rPr lang="en-US" baseline="0" dirty="0" smtClean="0"/>
                        <a:t> or remote address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getsockname</a:t>
                      </a:r>
                      <a:r>
                        <a:rPr lang="en-US" dirty="0" smtClean="0"/>
                        <a:t>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Returns the local address to which a socket is bound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getpeername</a:t>
                      </a:r>
                      <a:r>
                        <a:rPr lang="en-US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Returns the remote address to which a socket is bound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00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364835"/>
              </p:ext>
            </p:extLst>
          </p:nvPr>
        </p:nvGraphicFramePr>
        <p:xfrm>
          <a:off x="3265618" y="1091658"/>
          <a:ext cx="5710518" cy="3754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31499"/>
                <a:gridCol w="377901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Function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listen()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Indicates willingness to listen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i="1" baseline="0" dirty="0" smtClean="0"/>
                        <a:t>passively</a:t>
                      </a:r>
                      <a:r>
                        <a:rPr lang="en-US" baseline="0" dirty="0" smtClean="0"/>
                        <a:t> for incoming client connection requests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connect()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Establishes a connection </a:t>
                      </a:r>
                      <a:r>
                        <a:rPr lang="en-US" i="1" dirty="0" smtClean="0"/>
                        <a:t>actively</a:t>
                      </a:r>
                      <a:r>
                        <a:rPr lang="en-US" baseline="0" dirty="0" smtClean="0"/>
                        <a:t> on an initialized socket handle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accept()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 factory</a:t>
                      </a:r>
                      <a:r>
                        <a:rPr lang="en-US" baseline="0" dirty="0" smtClean="0"/>
                        <a:t> function that creates a new communication endpoint to service client requests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shutdown()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Selectively terminates the read-side and/or write-side stream of a bidirectional connection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6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Features of the Socket API</a:t>
            </a:r>
            <a:endParaRPr lang="en-US" sz="3200" dirty="0"/>
          </a:p>
        </p:txBody>
      </p:sp>
      <p:sp>
        <p:nvSpPr>
          <p:cNvPr id="2068491" name="Rectangle 11"/>
          <p:cNvSpPr>
            <a:spLocks noChangeArrowheads="1"/>
          </p:cNvSpPr>
          <p:nvPr/>
        </p:nvSpPr>
        <p:spPr bwMode="auto">
          <a:xfrm>
            <a:off x="554" y="1077440"/>
            <a:ext cx="3289488" cy="232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Connection </a:t>
            </a:r>
            <a:r>
              <a:rPr lang="en-US" sz="2000" b="1" dirty="0">
                <a:latin typeface="+mn-lt"/>
                <a:ea typeface="+mn-ea"/>
                <a:cs typeface="+mn-cs"/>
              </a:rPr>
              <a:t>establishment &amp; termination 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Provides </a:t>
            </a:r>
            <a:r>
              <a:rPr lang="en-US" sz="2000" dirty="0"/>
              <a:t>functions to </a:t>
            </a:r>
            <a:r>
              <a:rPr lang="en-US" sz="2000" dirty="0" smtClean="0"/>
              <a:t>set up &amp; tear down connections </a:t>
            </a:r>
            <a:r>
              <a:rPr lang="en-US" sz="2000" i="1" dirty="0" smtClean="0"/>
              <a:t>actively</a:t>
            </a:r>
            <a:r>
              <a:rPr lang="en-US" sz="2000" dirty="0" smtClean="0"/>
              <a:t> or </a:t>
            </a:r>
            <a:r>
              <a:rPr lang="en-US" sz="2000" i="1" dirty="0" smtClean="0"/>
              <a:t>passively</a:t>
            </a:r>
            <a:endParaRPr lang="en-US" sz="2000" i="1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3162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OMG-CCM-Tutorial</Template>
  <TotalTime>42309</TotalTime>
  <Words>3074</Words>
  <Application>Microsoft Office PowerPoint</Application>
  <PresentationFormat>On-screen Show (4:3)</PresentationFormat>
  <Paragraphs>787</Paragraphs>
  <Slides>73</Slides>
  <Notes>73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75" baseType="lpstr">
      <vt:lpstr>DOC-Traditional</vt:lpstr>
      <vt:lpstr>Capsules</vt:lpstr>
      <vt:lpstr>PowerPoint Presentation</vt:lpstr>
      <vt:lpstr>Topics Covered in this Part of the Module</vt:lpstr>
      <vt:lpstr>Overview of the Sockets API</vt:lpstr>
      <vt:lpstr>Overview of the Sockets API</vt:lpstr>
      <vt:lpstr>Overview of the Sockets API</vt:lpstr>
      <vt:lpstr>Overview of the Sockets API</vt:lpstr>
      <vt:lpstr>Overview of the Sockets API</vt:lpstr>
      <vt:lpstr>Features of the Socket API</vt:lpstr>
      <vt:lpstr>Features of the Socket API</vt:lpstr>
      <vt:lpstr>Features of the Socket API</vt:lpstr>
      <vt:lpstr>Features of the Socket API</vt:lpstr>
      <vt:lpstr>Features of the Socket API</vt:lpstr>
      <vt:lpstr>Features of the Socket API</vt:lpstr>
      <vt:lpstr>Taxonomy of Sockets API Dimensions</vt:lpstr>
      <vt:lpstr>Taxonomy of Sockets API Dimensions</vt:lpstr>
      <vt:lpstr>Taxonomy of Sockets API Dimensions</vt:lpstr>
      <vt:lpstr>Taxonomy of Sockets API Dimensions</vt:lpstr>
      <vt:lpstr>Example Connection &amp; Communication Roles</vt:lpstr>
      <vt:lpstr>Synchronous Event Demultiplexing</vt:lpstr>
      <vt:lpstr>Synchronous Event Demultiplexing</vt:lpstr>
      <vt:lpstr>Synchronous Event Demuxing with select()</vt:lpstr>
      <vt:lpstr>Synchronous Event Demuxing with select()</vt:lpstr>
      <vt:lpstr>Synchronous Event Demuxing with select()</vt:lpstr>
      <vt:lpstr>Summary</vt:lpstr>
      <vt:lpstr>Summary</vt:lpstr>
      <vt:lpstr>Summary</vt:lpstr>
      <vt:lpstr>Summary</vt:lpstr>
      <vt:lpstr>PowerPoint Presentation</vt:lpstr>
      <vt:lpstr>Topics Covered in this Part of the Module</vt:lpstr>
      <vt:lpstr>OS Multiprocessing Mechanisms</vt:lpstr>
      <vt:lpstr>OS Multiprocessing Mechanisms</vt:lpstr>
      <vt:lpstr>OS Multiprocessing Mechanisms</vt:lpstr>
      <vt:lpstr>OS Multiprocessing Mechanisms</vt:lpstr>
      <vt:lpstr>OS Multiprocessing Mechanisms</vt:lpstr>
      <vt:lpstr>OS Multiprocessing Mechanisms</vt:lpstr>
      <vt:lpstr>OS Multiprocessing Mechanisms</vt:lpstr>
      <vt:lpstr>OS Multithreading Mechanisms</vt:lpstr>
      <vt:lpstr>OS Multithreading Mechanisms</vt:lpstr>
      <vt:lpstr>OS Multithreading Mechanisms</vt:lpstr>
      <vt:lpstr>OS Multithreading Mechanisms</vt:lpstr>
      <vt:lpstr>OS Multithreading Mechanisms</vt:lpstr>
      <vt:lpstr>OS Multithreading Mechanisms</vt:lpstr>
      <vt:lpstr>OS Multithreading Mechanisms</vt:lpstr>
      <vt:lpstr>Summary</vt:lpstr>
      <vt:lpstr>Summary</vt:lpstr>
      <vt:lpstr>Summary</vt:lpstr>
      <vt:lpstr>Summary</vt:lpstr>
      <vt:lpstr>PowerPoint Presentation</vt:lpstr>
      <vt:lpstr>Topics Covered in this Part of the Module</vt:lpstr>
      <vt:lpstr>OS Synchronization Mechanisms</vt:lpstr>
      <vt:lpstr>OS Synchronization Mechanisms</vt:lpstr>
      <vt:lpstr>OS Synchronization Mechanisms</vt:lpstr>
      <vt:lpstr>OS Synchronization Mechanisms</vt:lpstr>
      <vt:lpstr>OS Synchronization Mechanisms</vt:lpstr>
      <vt:lpstr>OS Synchronization Mechanisms</vt:lpstr>
      <vt:lpstr>OS Synchronization Mechanisms</vt:lpstr>
      <vt:lpstr>OS Synchronization Mechanisms</vt:lpstr>
      <vt:lpstr>OS Synchronization Mechanisms</vt:lpstr>
      <vt:lpstr>OS Synchronization Mechanisms</vt:lpstr>
      <vt:lpstr>OS Synchronization Mechanisms</vt:lpstr>
      <vt:lpstr>OS Synchronization Mechanisms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</vt:vector>
  </TitlesOfParts>
  <Company>Vanderbilt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Design Patterns</dc:title>
  <dc:creator>Douglas C. Schmidt</dc:creator>
  <cp:lastModifiedBy>Douglas Schmidt</cp:lastModifiedBy>
  <cp:revision>1616</cp:revision>
  <cp:lastPrinted>2013-01-09T14:58:13Z</cp:lastPrinted>
  <dcterms:created xsi:type="dcterms:W3CDTF">2001-07-09T14:42:07Z</dcterms:created>
  <dcterms:modified xsi:type="dcterms:W3CDTF">2013-02-19T21:15:06Z</dcterms:modified>
</cp:coreProperties>
</file>